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6858000" cy="9144000" type="screen4x3"/>
  <p:notesSz cx="6858000" cy="968692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66FF33"/>
    <a:srgbClr val="66FFFF"/>
    <a:srgbClr val="DEF9D7"/>
    <a:srgbClr val="FFFFCC"/>
    <a:srgbClr val="FFFF99"/>
    <a:srgbClr val="EEF7D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보통 스타일 1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08" y="3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4E7DC-4652-4702-B614-5E1261631071}" type="datetimeFigureOut">
              <a:rPr lang="ko-KR" altLang="en-US"/>
              <a:pPr>
                <a:defRPr/>
              </a:pPr>
              <a:t>2010-11-06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E4767-EB84-4C8E-9D50-EB6DCE8E0B2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739A7-1554-4A6C-BF01-0216C219A0D7}" type="datetimeFigureOut">
              <a:rPr lang="ko-KR" altLang="en-US"/>
              <a:pPr>
                <a:defRPr/>
              </a:pPr>
              <a:t>2010-11-06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6F645-AB2D-4B04-8953-C27431D7B5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99C0D-5363-4175-A0A3-65CAE25F4950}" type="datetimeFigureOut">
              <a:rPr lang="ko-KR" altLang="en-US"/>
              <a:pPr>
                <a:defRPr/>
              </a:pPr>
              <a:t>2010-11-06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C03B1-1B3B-4ACC-8CD0-1639FCA08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F3D5A-C733-4AE2-8CDD-61947B86424E}" type="datetimeFigureOut">
              <a:rPr lang="ko-KR" altLang="en-US"/>
              <a:pPr>
                <a:defRPr/>
              </a:pPr>
              <a:t>2010-11-06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57E32-E7A6-4CE3-B3CA-6BF63EB8B2B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820DA-1055-428A-8754-624918D50EEA}" type="datetimeFigureOut">
              <a:rPr lang="ko-KR" altLang="en-US"/>
              <a:pPr>
                <a:defRPr/>
              </a:pPr>
              <a:t>2010-11-06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1FF6E-8766-4736-8158-3A9963DFA58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14B7B-37FF-46AB-A43E-3A607EEBFC60}" type="datetimeFigureOut">
              <a:rPr lang="ko-KR" altLang="en-US"/>
              <a:pPr>
                <a:defRPr/>
              </a:pPr>
              <a:t>2010-11-06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45B79-F981-4207-9642-E26E36309E0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2A757-A8F3-429F-8D0F-12A0372C9A3A}" type="datetimeFigureOut">
              <a:rPr lang="ko-KR" altLang="en-US"/>
              <a:pPr>
                <a:defRPr/>
              </a:pPr>
              <a:t>2010-11-06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391DF-7224-49D3-813A-BAE67BB16CE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BBEBE-5C3F-44EB-9CE9-424B34022590}" type="datetimeFigureOut">
              <a:rPr lang="ko-KR" altLang="en-US"/>
              <a:pPr>
                <a:defRPr/>
              </a:pPr>
              <a:t>2010-11-06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BDBCB-222D-4C5A-97F8-158B75F5B7C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5F2D8-2A83-499D-9248-88C73904DD3F}" type="datetimeFigureOut">
              <a:rPr lang="ko-KR" altLang="en-US"/>
              <a:pPr>
                <a:defRPr/>
              </a:pPr>
              <a:t>2010-11-06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0E1A4-B427-4981-BBB2-83F7FC8931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9474C-693E-41A8-A852-E509F6D1A1C8}" type="datetimeFigureOut">
              <a:rPr lang="ko-KR" altLang="en-US"/>
              <a:pPr>
                <a:defRPr/>
              </a:pPr>
              <a:t>2010-11-06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28315-95F0-4F58-849A-0663814CF37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07175-D325-4551-BF90-6DA17F752E32}" type="datetimeFigureOut">
              <a:rPr lang="ko-KR" altLang="en-US"/>
              <a:pPr>
                <a:defRPr/>
              </a:pPr>
              <a:t>2010-11-06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0168A-B125-46D7-8509-43A3FA0BBDB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0417B29-9229-4A7E-81DE-54DEE54BD900}" type="datetimeFigureOut">
              <a:rPr lang="ko-KR" altLang="en-US"/>
              <a:pPr>
                <a:defRPr/>
              </a:pPr>
              <a:t>2010-11-06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CCF5E29-47EE-4159-BA32-AABF893BA99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3"/>
          <p:cNvSpPr>
            <a:spLocks noGrp="1"/>
          </p:cNvSpPr>
          <p:nvPr>
            <p:ph type="title"/>
          </p:nvPr>
        </p:nvSpPr>
        <p:spPr>
          <a:xfrm>
            <a:off x="-171450" y="611188"/>
            <a:ext cx="6172200" cy="576262"/>
          </a:xfrm>
        </p:spPr>
        <p:txBody>
          <a:bodyPr/>
          <a:lstStyle/>
          <a:p>
            <a:pPr algn="r" eaLnBrk="1" hangingPunct="1"/>
            <a:r>
              <a:rPr lang="en-US" altLang="ko-KR" sz="3600" smtClean="0">
                <a:latin typeface="한컴바탕" pitchFamily="18" charset="2"/>
              </a:rPr>
              <a:t>QUANTUM ENERGY</a:t>
            </a:r>
            <a:endParaRPr lang="ko-KR" altLang="en-US" sz="3600" smtClean="0">
              <a:latin typeface="한컴바탕" pitchFamily="18" charset="2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04664" y="1691680"/>
            <a:ext cx="6172200" cy="7128792"/>
          </a:xfrm>
          <a:gradFill flip="none" rotWithShape="1">
            <a:gsLst>
              <a:gs pos="0">
                <a:srgbClr val="66FF33">
                  <a:tint val="66000"/>
                  <a:satMod val="160000"/>
                </a:srgbClr>
              </a:gs>
              <a:gs pos="50000">
                <a:srgbClr val="66FF33">
                  <a:tint val="44500"/>
                  <a:satMod val="160000"/>
                </a:srgbClr>
              </a:gs>
              <a:gs pos="100000">
                <a:srgbClr val="66FF3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chemeClr val="accent3">
                <a:lumMod val="50000"/>
              </a:schemeClr>
            </a:solidFill>
          </a:ln>
        </p:spPr>
        <p:txBody>
          <a:bodyPr rtlCol="0">
            <a:noAutofit/>
          </a:bodyPr>
          <a:lstStyle/>
          <a:p>
            <a:pPr algn="just">
              <a:lnSpc>
                <a:spcPct val="150000"/>
              </a:lnSpc>
              <a:buFont typeface="+mj-lt"/>
              <a:buAutoNum type="romanUcPeriod"/>
              <a:defRPr/>
            </a:pPr>
            <a:r>
              <a:rPr lang="ko-KR" altLang="en-US" sz="1200" dirty="0" smtClean="0"/>
              <a:t>세계 최초로 </a:t>
            </a:r>
            <a:r>
              <a:rPr lang="en-US" altLang="ko-KR" sz="1200" dirty="0" smtClean="0"/>
              <a:t>SiO</a:t>
            </a:r>
            <a:r>
              <a:rPr lang="en-US" altLang="ko-KR" sz="1200" baseline="-25000" dirty="0" smtClean="0"/>
              <a:t>2 </a:t>
            </a:r>
            <a:r>
              <a:rPr lang="en-US" altLang="ko-KR" sz="1200" dirty="0" smtClean="0"/>
              <a:t>56.9</a:t>
            </a:r>
            <a:r>
              <a:rPr lang="ko-KR" altLang="en-US" sz="1200" dirty="0" smtClean="0"/>
              <a:t>％</a:t>
            </a:r>
            <a:r>
              <a:rPr lang="en-US" altLang="ko-KR" sz="1200" dirty="0" smtClean="0"/>
              <a:t>, Al</a:t>
            </a:r>
            <a:r>
              <a:rPr lang="en-US" altLang="ko-KR" sz="1200" baseline="-25000" dirty="0" smtClean="0"/>
              <a:t>2</a:t>
            </a:r>
            <a:r>
              <a:rPr lang="en-US" altLang="ko-KR" sz="1200" dirty="0" smtClean="0"/>
              <a:t>O</a:t>
            </a:r>
            <a:r>
              <a:rPr lang="en-US" altLang="ko-KR" sz="1200" baseline="-25000" dirty="0" smtClean="0"/>
              <a:t>3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17.4</a:t>
            </a:r>
            <a:r>
              <a:rPr lang="ko-KR" altLang="en-US" sz="1200" dirty="0" smtClean="0"/>
              <a:t>％</a:t>
            </a:r>
            <a:r>
              <a:rPr lang="en-US" altLang="ko-KR" sz="1200" dirty="0" smtClean="0"/>
              <a:t>, Fe</a:t>
            </a:r>
            <a:r>
              <a:rPr lang="en-US" altLang="ko-KR" sz="1200" baseline="-25000" dirty="0" smtClean="0"/>
              <a:t>2</a:t>
            </a:r>
            <a:r>
              <a:rPr lang="en-US" altLang="ko-KR" sz="1200" dirty="0" smtClean="0"/>
              <a:t>O</a:t>
            </a:r>
            <a:r>
              <a:rPr lang="en-US" altLang="ko-KR" sz="1200" baseline="-25000" dirty="0" smtClean="0"/>
              <a:t>3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9.49</a:t>
            </a:r>
            <a:r>
              <a:rPr lang="ko-KR" altLang="en-US" sz="1200" dirty="0" smtClean="0"/>
              <a:t>％등 인체에 전혀 해가 없는 천연 무기광석을 분쇄</a:t>
            </a:r>
            <a:r>
              <a:rPr lang="en-US" altLang="ko-KR" sz="1200" dirty="0" smtClean="0"/>
              <a:t>,</a:t>
            </a:r>
            <a:r>
              <a:rPr lang="ko-KR" altLang="en-US" sz="1200" dirty="0" smtClean="0"/>
              <a:t> 순수 증류수와 혼합하여 일정기간 숙성 발효시킴으로 미생물이 생육하는 유기체로 변화되어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공기 중의 양자를 흡수 영구적으로 천연 열과 양자에너지를 발산하는 유기물질인 </a:t>
            </a:r>
            <a:r>
              <a:rPr lang="ko-KR" altLang="en-US" sz="1200" dirty="0" err="1" smtClean="0"/>
              <a:t>양명기석을</a:t>
            </a:r>
            <a:r>
              <a:rPr lang="ko-KR" altLang="en-US" sz="1200" dirty="0" smtClean="0"/>
              <a:t> 제조</a:t>
            </a:r>
          </a:p>
          <a:p>
            <a:pPr algn="just">
              <a:lnSpc>
                <a:spcPct val="150000"/>
              </a:lnSpc>
              <a:buFont typeface="+mj-lt"/>
              <a:buAutoNum type="romanUcPeriod"/>
              <a:defRPr/>
            </a:pPr>
            <a:r>
              <a:rPr lang="ko-KR" altLang="en-US" sz="1200" dirty="0" smtClean="0"/>
              <a:t>양자에너지 발산하는 물질인 </a:t>
            </a:r>
            <a:r>
              <a:rPr lang="ko-KR" altLang="en-US" sz="1200" dirty="0" err="1" smtClean="0"/>
              <a:t>양명기석을</a:t>
            </a:r>
            <a:r>
              <a:rPr lang="ko-KR" altLang="en-US" sz="1200" dirty="0" smtClean="0"/>
              <a:t> </a:t>
            </a:r>
            <a:r>
              <a:rPr lang="ko-KR" altLang="en-US" sz="1200" dirty="0" err="1" smtClean="0"/>
              <a:t>나노로</a:t>
            </a:r>
            <a:r>
              <a:rPr lang="ko-KR" altLang="en-US" sz="1200" dirty="0" smtClean="0"/>
              <a:t> 분쇄</a:t>
            </a:r>
            <a:r>
              <a:rPr lang="en-US" altLang="ko-KR" sz="1200" dirty="0" smtClean="0"/>
              <a:t>,</a:t>
            </a:r>
            <a:r>
              <a:rPr lang="ko-KR" altLang="en-US" sz="1200" dirty="0" smtClean="0"/>
              <a:t> 나일론</a:t>
            </a:r>
            <a:r>
              <a:rPr lang="en-US" altLang="ko-KR" sz="1200" dirty="0" smtClean="0"/>
              <a:t>, </a:t>
            </a:r>
            <a:r>
              <a:rPr lang="ko-KR" altLang="en-US" sz="1200" dirty="0" err="1" smtClean="0"/>
              <a:t>폴리에스터</a:t>
            </a:r>
            <a:r>
              <a:rPr lang="ko-KR" altLang="en-US" sz="1200" dirty="0" smtClean="0"/>
              <a:t> 마스터 배치 칩과 융합</a:t>
            </a:r>
            <a:r>
              <a:rPr lang="en-US" altLang="ko-KR" sz="1200" dirty="0" smtClean="0"/>
              <a:t>,</a:t>
            </a:r>
            <a:r>
              <a:rPr lang="ko-KR" altLang="en-US" sz="1200" dirty="0" smtClean="0"/>
              <a:t> 양자에너지를 발산하는 섬유용 중합 칩으로 특수 제조 후 세계 최초로 용융 방사된 고 기능성 신 융합 섬유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ko-KR" altLang="en-US" sz="1200" dirty="0" smtClean="0"/>
              <a:t>전기장치나 화학물질 첨가 없이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겨울에는 양모나 모피보다 따듯하고 여름에는 시원하게 자체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원사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원단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솜</a:t>
            </a:r>
            <a:r>
              <a:rPr lang="en-US" altLang="ko-KR" sz="1200" dirty="0" smtClean="0"/>
              <a:t>)</a:t>
            </a:r>
            <a:r>
              <a:rPr lang="ko-KR" altLang="en-US" sz="1200" dirty="0" smtClean="0"/>
              <a:t>에서 자동 온도 조절하여 </a:t>
            </a:r>
            <a:r>
              <a:rPr lang="en-US" altLang="ko-KR" sz="1200" dirty="0" smtClean="0"/>
              <a:t>4</a:t>
            </a:r>
            <a:r>
              <a:rPr lang="ko-KR" altLang="en-US" sz="1200" dirty="0" smtClean="0"/>
              <a:t>계절 이용이 가능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ko-KR" altLang="en-US" sz="1200" dirty="0" smtClean="0"/>
              <a:t>천연 섬유의 구조나 기능을 표준으로 실크 및 양모가 가지는 우수한 촉감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외관 등의 감성이나 천연 섬유에 존재하지 않는 독자적인 고 감성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질감은 향상시키면서 천연섬유의 형상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부드러운 느낌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감촉은 그대로 유지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ko-KR" altLang="en-US" sz="1200" dirty="0" smtClean="0"/>
              <a:t>면보다 땀 흡수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건조 기능이 </a:t>
            </a:r>
            <a:r>
              <a:rPr lang="en-US" altLang="ko-KR" sz="1200" dirty="0" smtClean="0"/>
              <a:t>10</a:t>
            </a:r>
            <a:r>
              <a:rPr lang="ko-KR" altLang="en-US" sz="1200" dirty="0" smtClean="0"/>
              <a:t>배 이상 우수하며</a:t>
            </a:r>
            <a:r>
              <a:rPr lang="en-US" altLang="ko-KR" sz="1200" dirty="0" smtClean="0"/>
              <a:t>, 30℃</a:t>
            </a:r>
            <a:r>
              <a:rPr lang="ko-KR" altLang="en-US" sz="1200" dirty="0" smtClean="0"/>
              <a:t>이상 고온의 날씨에 옷을 입고 </a:t>
            </a:r>
            <a:r>
              <a:rPr lang="en-US" altLang="ko-KR" sz="1200" dirty="0" smtClean="0"/>
              <a:t>3</a:t>
            </a:r>
            <a:r>
              <a:rPr lang="ko-KR" altLang="en-US" sz="1200" dirty="0" smtClean="0"/>
              <a:t>시간 이상 운동을 하여 땀을 내거나</a:t>
            </a:r>
            <a:r>
              <a:rPr lang="en-US" altLang="ko-KR" sz="1200" dirty="0" smtClean="0"/>
              <a:t>, 3</a:t>
            </a:r>
            <a:r>
              <a:rPr lang="ko-KR" altLang="en-US" sz="1200" dirty="0" smtClean="0"/>
              <a:t>일 이상 착용하여도 냄새가 나지 않으며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불쾌감이 없고 항상 청결하며 신선하고 쾌적한 </a:t>
            </a:r>
            <a:r>
              <a:rPr lang="ko-KR" altLang="en-US" sz="1200" smtClean="0"/>
              <a:t>상태를 유지</a:t>
            </a:r>
            <a:endParaRPr lang="ko-KR" altLang="en-US" sz="1200" dirty="0" smtClean="0"/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ko-KR" altLang="en-US" sz="1200" dirty="0" err="1" smtClean="0"/>
              <a:t>퀀텀에너지</a:t>
            </a:r>
            <a:r>
              <a:rPr lang="ko-KR" altLang="en-US" sz="1200" dirty="0" smtClean="0"/>
              <a:t> 옷을 착용 시 인체에 해로운 정전기가 전혀 발생되지 않음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ko-KR" altLang="en-US" sz="1200" dirty="0" smtClean="0"/>
              <a:t>세포조직 활성화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노화방지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신진대사 촉진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만성피로 등 성인병 예방에 도움을 주는 원적외선을 방출하는 기능 </a:t>
            </a:r>
            <a:r>
              <a:rPr lang="en-US" altLang="ko-KR" sz="1200" dirty="0" smtClean="0"/>
              <a:t>(37℃ </a:t>
            </a:r>
            <a:r>
              <a:rPr lang="ko-KR" altLang="en-US" sz="1200" dirty="0" smtClean="0"/>
              <a:t>조건</a:t>
            </a:r>
            <a:r>
              <a:rPr lang="en-US" altLang="ko-KR" sz="1200" dirty="0" smtClean="0"/>
              <a:t>)</a:t>
            </a:r>
            <a:endParaRPr lang="ko-KR" altLang="en-US" sz="1200" dirty="0" smtClean="0"/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altLang="ko-KR" sz="1200" dirty="0" smtClean="0"/>
              <a:t>24</a:t>
            </a:r>
            <a:r>
              <a:rPr lang="ko-KR" altLang="en-US" sz="1200" dirty="0" smtClean="0"/>
              <a:t>시간 만에 폐렴균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포도상구균 등에 대한 </a:t>
            </a:r>
            <a:r>
              <a:rPr lang="en-US" altLang="ko-KR" sz="1200" dirty="0" smtClean="0"/>
              <a:t>99% </a:t>
            </a:r>
            <a:r>
              <a:rPr lang="ko-KR" altLang="en-US" sz="1200" dirty="0" smtClean="0"/>
              <a:t>이상의 뛰어난 항균 기능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altLang="ko-KR" sz="1200" dirty="0" smtClean="0"/>
              <a:t>2</a:t>
            </a:r>
            <a:r>
              <a:rPr lang="ko-KR" altLang="en-US" sz="1200" dirty="0" smtClean="0"/>
              <a:t>시간 만에 암모니아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포름알데히드 등에 대한 </a:t>
            </a:r>
            <a:r>
              <a:rPr lang="en-US" altLang="ko-KR" sz="1200" dirty="0" smtClean="0"/>
              <a:t>95% </a:t>
            </a:r>
            <a:r>
              <a:rPr lang="ko-KR" altLang="en-US" sz="1200" dirty="0" smtClean="0"/>
              <a:t>이상의 </a:t>
            </a:r>
            <a:r>
              <a:rPr lang="ko-KR" altLang="en-US" sz="1200" dirty="0" err="1" smtClean="0"/>
              <a:t>소취</a:t>
            </a:r>
            <a:r>
              <a:rPr lang="ko-KR" altLang="en-US" sz="1200" dirty="0" smtClean="0"/>
              <a:t> 기능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altLang="ko-KR" sz="1200" dirty="0" smtClean="0"/>
              <a:t>24℃, </a:t>
            </a:r>
            <a:r>
              <a:rPr lang="ko-KR" altLang="en-US" sz="1200" dirty="0" smtClean="0"/>
              <a:t>습도 </a:t>
            </a:r>
            <a:r>
              <a:rPr lang="en-US" altLang="ko-KR" sz="1200" dirty="0" smtClean="0"/>
              <a:t>29% </a:t>
            </a:r>
            <a:r>
              <a:rPr lang="ko-KR" altLang="en-US" sz="1200" dirty="0" smtClean="0"/>
              <a:t>조건에서 적외선 열화상 측정기로 적외선 방사에너지를 온도 데이터로 영상 측정한 바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인체와 같은 </a:t>
            </a:r>
            <a:r>
              <a:rPr lang="en-US" altLang="ko-KR" sz="1200" dirty="0" smtClean="0"/>
              <a:t>36.5℃</a:t>
            </a:r>
            <a:r>
              <a:rPr lang="ko-KR" altLang="en-US" sz="1200" dirty="0" smtClean="0"/>
              <a:t>의 열을 발산</a:t>
            </a:r>
            <a:endParaRPr lang="en-US" altLang="ko-KR" sz="1200" dirty="0" smtClean="0"/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ko-KR" altLang="en-US" sz="1200" dirty="0" err="1" smtClean="0"/>
              <a:t>퀀텀에너지</a:t>
            </a:r>
            <a:r>
              <a:rPr lang="ko-KR" altLang="en-US" sz="1200" dirty="0" smtClean="0"/>
              <a:t> 옷은 피나 물 이끼가 묻어 있어도 세탁제를 사용하지 않고 세탁이 용이</a:t>
            </a:r>
          </a:p>
        </p:txBody>
      </p:sp>
      <p:pic>
        <p:nvPicPr>
          <p:cNvPr id="2054" name="Picture 2" descr="D:\Documents and Settings\ES\바탕 화면\바탕화면\경향하우징\로고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275" y="611188"/>
            <a:ext cx="719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3"/>
          <p:cNvSpPr>
            <a:spLocks noGrp="1"/>
          </p:cNvSpPr>
          <p:nvPr>
            <p:ph type="title"/>
          </p:nvPr>
        </p:nvSpPr>
        <p:spPr>
          <a:xfrm>
            <a:off x="-171450" y="323850"/>
            <a:ext cx="6172200" cy="719138"/>
          </a:xfrm>
        </p:spPr>
        <p:txBody>
          <a:bodyPr/>
          <a:lstStyle/>
          <a:p>
            <a:pPr algn="r" eaLnBrk="1" hangingPunct="1"/>
            <a:r>
              <a:rPr lang="en-US" altLang="ko-KR" sz="3600" smtClean="0">
                <a:latin typeface="한컴바탕" pitchFamily="18" charset="2"/>
              </a:rPr>
              <a:t>QUANTUM ENERGY</a:t>
            </a:r>
            <a:endParaRPr lang="ko-KR" altLang="en-US" sz="3600" smtClean="0">
              <a:latin typeface="한컴바탕" pitchFamily="18" charset="2"/>
            </a:endParaRPr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</p:nvPr>
        </p:nvGraphicFramePr>
        <p:xfrm>
          <a:off x="333375" y="1403350"/>
          <a:ext cx="6172200" cy="74168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기능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4770" marR="64770" marT="17907" marB="17907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 err="1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퀀텀에너지</a:t>
                      </a: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섬유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4770" marR="64770" marT="17907" marB="17907" anchor="ctr">
                    <a:gradFill flip="none" rotWithShape="1">
                      <a:gsLst>
                        <a:gs pos="0">
                          <a:srgbClr val="66FF33">
                            <a:tint val="66000"/>
                            <a:satMod val="160000"/>
                          </a:srgbClr>
                        </a:gs>
                        <a:gs pos="50000">
                          <a:srgbClr val="66FF33">
                            <a:tint val="44500"/>
                            <a:satMod val="160000"/>
                          </a:srgbClr>
                        </a:gs>
                        <a:gs pos="100000">
                          <a:srgbClr val="66FF3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일반 기능성 섬유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4770" marR="64770" marT="17907" marB="17907" anchor="ctr">
                    <a:gradFill flip="none" rotWithShape="1">
                      <a:gsLst>
                        <a:gs pos="0">
                          <a:srgbClr val="66FFFF">
                            <a:tint val="66000"/>
                            <a:satMod val="160000"/>
                          </a:srgbClr>
                        </a:gs>
                        <a:gs pos="50000">
                          <a:srgbClr val="66FFFF">
                            <a:tint val="44500"/>
                            <a:satMod val="160000"/>
                          </a:srgbClr>
                        </a:gs>
                        <a:gs pos="100000">
                          <a:srgbClr val="66FF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제조 방법</a:t>
                      </a:r>
                    </a:p>
                  </a:txBody>
                  <a:tcPr marL="64770" marR="64770" marT="17907" marB="17907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융합방사</a:t>
                      </a:r>
                    </a:p>
                  </a:txBody>
                  <a:tcPr marL="64770" marR="64770" marT="17907" marB="17907" anchor="ctr">
                    <a:gradFill flip="none" rotWithShape="1">
                      <a:gsLst>
                        <a:gs pos="0">
                          <a:srgbClr val="66FF33">
                            <a:tint val="66000"/>
                            <a:satMod val="160000"/>
                          </a:srgbClr>
                        </a:gs>
                        <a:gs pos="50000">
                          <a:srgbClr val="66FF33">
                            <a:tint val="44500"/>
                            <a:satMod val="160000"/>
                          </a:srgbClr>
                        </a:gs>
                        <a:gs pos="100000">
                          <a:srgbClr val="66FF3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코팅 또는 염색</a:t>
                      </a:r>
                    </a:p>
                  </a:txBody>
                  <a:tcPr marL="64770" marR="64770" marT="17907" marB="17907" anchor="ctr">
                    <a:gradFill flip="none" rotWithShape="1">
                      <a:gsLst>
                        <a:gs pos="0">
                          <a:srgbClr val="66FFFF">
                            <a:tint val="66000"/>
                            <a:satMod val="160000"/>
                          </a:srgbClr>
                        </a:gs>
                        <a:gs pos="50000">
                          <a:srgbClr val="66FFFF">
                            <a:tint val="44500"/>
                            <a:satMod val="160000"/>
                          </a:srgbClr>
                        </a:gs>
                        <a:gs pos="100000">
                          <a:srgbClr val="66FF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온도 조절</a:t>
                      </a:r>
                    </a:p>
                  </a:txBody>
                  <a:tcPr marL="64770" marR="64770" marT="17907" marB="17907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영구적</a:t>
                      </a:r>
                    </a:p>
                  </a:txBody>
                  <a:tcPr marL="64770" marR="64770" marT="17907" marB="17907" anchor="ctr">
                    <a:gradFill flip="none" rotWithShape="1">
                      <a:gsLst>
                        <a:gs pos="0">
                          <a:srgbClr val="66FF33">
                            <a:tint val="66000"/>
                            <a:satMod val="160000"/>
                          </a:srgbClr>
                        </a:gs>
                        <a:gs pos="50000">
                          <a:srgbClr val="66FF33">
                            <a:tint val="44500"/>
                            <a:satMod val="160000"/>
                          </a:srgbClr>
                        </a:gs>
                        <a:gs pos="100000">
                          <a:srgbClr val="66FF3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 err="1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소멸성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4770" marR="64770" marT="17907" marB="17907" anchor="ctr">
                    <a:gradFill flip="none" rotWithShape="1">
                      <a:gsLst>
                        <a:gs pos="0">
                          <a:srgbClr val="66FFFF">
                            <a:tint val="66000"/>
                            <a:satMod val="160000"/>
                          </a:srgbClr>
                        </a:gs>
                        <a:gs pos="50000">
                          <a:srgbClr val="66FFFF">
                            <a:tint val="44500"/>
                            <a:satMod val="160000"/>
                          </a:srgbClr>
                        </a:gs>
                        <a:gs pos="100000">
                          <a:srgbClr val="66FF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항균 작용</a:t>
                      </a:r>
                    </a:p>
                  </a:txBody>
                  <a:tcPr marL="64770" marR="64770" marT="17907" marB="17907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우수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200" dirty="0" err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후가공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후처리 하지 않음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4770" marR="64770" marT="17907" marB="17907" anchor="ctr">
                    <a:gradFill flip="none" rotWithShape="1">
                      <a:gsLst>
                        <a:gs pos="0">
                          <a:srgbClr val="66FF33">
                            <a:tint val="66000"/>
                            <a:satMod val="160000"/>
                          </a:srgbClr>
                        </a:gs>
                        <a:gs pos="50000">
                          <a:srgbClr val="66FF33">
                            <a:tint val="44500"/>
                            <a:satMod val="160000"/>
                          </a:srgbClr>
                        </a:gs>
                        <a:gs pos="100000">
                          <a:srgbClr val="66FF3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후처리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200" dirty="0" err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후가공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4770" marR="64770" marT="17907" marB="17907" anchor="ctr">
                    <a:gradFill flip="none" rotWithShape="1">
                      <a:gsLst>
                        <a:gs pos="0">
                          <a:srgbClr val="66FFFF">
                            <a:tint val="66000"/>
                            <a:satMod val="160000"/>
                          </a:srgbClr>
                        </a:gs>
                        <a:gs pos="50000">
                          <a:srgbClr val="66FFFF">
                            <a:tint val="44500"/>
                            <a:satMod val="160000"/>
                          </a:srgbClr>
                        </a:gs>
                        <a:gs pos="100000">
                          <a:srgbClr val="66FF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소취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작용</a:t>
                      </a:r>
                    </a:p>
                  </a:txBody>
                  <a:tcPr marL="64770" marR="64770" marT="17907" marB="17907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우수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200" dirty="0" err="1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후가공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후처리 하지 않음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4770" marR="64770" marT="17907" marB="17907" anchor="ctr">
                    <a:gradFill flip="none" rotWithShape="1">
                      <a:gsLst>
                        <a:gs pos="0">
                          <a:srgbClr val="66FF33">
                            <a:tint val="66000"/>
                            <a:satMod val="160000"/>
                          </a:srgbClr>
                        </a:gs>
                        <a:gs pos="50000">
                          <a:srgbClr val="66FF33">
                            <a:tint val="44500"/>
                            <a:satMod val="160000"/>
                          </a:srgbClr>
                        </a:gs>
                        <a:gs pos="100000">
                          <a:srgbClr val="66FF3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후처리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200" dirty="0" err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후가공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4770" marR="64770" marT="17907" marB="17907" anchor="ctr">
                    <a:gradFill flip="none" rotWithShape="1">
                      <a:gsLst>
                        <a:gs pos="0">
                          <a:srgbClr val="66FFFF">
                            <a:tint val="66000"/>
                            <a:satMod val="160000"/>
                          </a:srgbClr>
                        </a:gs>
                        <a:gs pos="50000">
                          <a:srgbClr val="66FFFF">
                            <a:tint val="44500"/>
                            <a:satMod val="160000"/>
                          </a:srgbClr>
                        </a:gs>
                        <a:gs pos="100000">
                          <a:srgbClr val="66FF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원적외선 방사 조건</a:t>
                      </a:r>
                    </a:p>
                  </a:txBody>
                  <a:tcPr marL="64770" marR="64770" marT="17907" marB="17907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37°C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융합방사로 고르게 나타남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4770" marR="64770" marT="17907" marB="17907" anchor="ctr">
                    <a:gradFill flip="none" rotWithShape="1">
                      <a:gsLst>
                        <a:gs pos="0">
                          <a:srgbClr val="66FF33">
                            <a:tint val="66000"/>
                            <a:satMod val="160000"/>
                          </a:srgbClr>
                        </a:gs>
                        <a:gs pos="50000">
                          <a:srgbClr val="66FF33">
                            <a:tint val="44500"/>
                            <a:satMod val="160000"/>
                          </a:srgbClr>
                        </a:gs>
                        <a:gs pos="100000">
                          <a:srgbClr val="66FF3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40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℃ (</a:t>
                      </a:r>
                      <a:r>
                        <a:rPr lang="ko-KR" altLang="en-US" sz="12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표면에 부착시키는 </a:t>
                      </a:r>
                      <a:endParaRPr lang="en-US" altLang="ko-KR" sz="1200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양에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따라 차이 심함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4770" marR="64770" marT="17907" marB="17907" anchor="ctr">
                    <a:gradFill flip="none" rotWithShape="1">
                      <a:gsLst>
                        <a:gs pos="0">
                          <a:srgbClr val="66FFFF">
                            <a:tint val="66000"/>
                            <a:satMod val="160000"/>
                          </a:srgbClr>
                        </a:gs>
                        <a:gs pos="50000">
                          <a:srgbClr val="66FFFF">
                            <a:tint val="44500"/>
                            <a:satMod val="160000"/>
                          </a:srgbClr>
                        </a:gs>
                        <a:gs pos="100000">
                          <a:srgbClr val="66FF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흡한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속건</a:t>
                      </a:r>
                    </a:p>
                  </a:txBody>
                  <a:tcPr marL="64770" marR="64770" marT="17907" marB="17907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면 보다 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10</a:t>
                      </a:r>
                      <a:r>
                        <a:rPr lang="ko-KR" altLang="en-US" sz="12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배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이상 우수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쾌적함 증대</a:t>
                      </a:r>
                    </a:p>
                  </a:txBody>
                  <a:tcPr marL="64770" marR="64770" marT="17907" marB="17907" anchor="ctr">
                    <a:gradFill flip="none" rotWithShape="1">
                      <a:gsLst>
                        <a:gs pos="0">
                          <a:srgbClr val="66FF33">
                            <a:tint val="66000"/>
                            <a:satMod val="160000"/>
                          </a:srgbClr>
                        </a:gs>
                        <a:gs pos="50000">
                          <a:srgbClr val="66FF33">
                            <a:tint val="44500"/>
                            <a:satMod val="160000"/>
                          </a:srgbClr>
                        </a:gs>
                        <a:gs pos="100000">
                          <a:srgbClr val="66FF3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코팅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염색으로 떨어짐</a:t>
                      </a:r>
                    </a:p>
                  </a:txBody>
                  <a:tcPr marL="64770" marR="64770" marT="17907" marB="17907" anchor="ctr">
                    <a:gradFill flip="none" rotWithShape="1">
                      <a:gsLst>
                        <a:gs pos="0">
                          <a:srgbClr val="66FFFF">
                            <a:tint val="66000"/>
                            <a:satMod val="160000"/>
                          </a:srgbClr>
                        </a:gs>
                        <a:gs pos="50000">
                          <a:srgbClr val="66FFFF">
                            <a:tint val="44500"/>
                            <a:satMod val="160000"/>
                          </a:srgbClr>
                        </a:gs>
                        <a:gs pos="100000">
                          <a:srgbClr val="66FF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7261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원단 촉감</a:t>
                      </a:r>
                    </a:p>
                  </a:txBody>
                  <a:tcPr marL="64770" marR="64770" marT="17907" marB="17907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부드러운 천연섬유 감촉</a:t>
                      </a:r>
                    </a:p>
                  </a:txBody>
                  <a:tcPr marL="64770" marR="64770" marT="17907" marB="17907" anchor="ctr">
                    <a:gradFill flip="none" rotWithShape="1">
                      <a:gsLst>
                        <a:gs pos="0">
                          <a:srgbClr val="66FF33">
                            <a:tint val="66000"/>
                            <a:satMod val="160000"/>
                          </a:srgbClr>
                        </a:gs>
                        <a:gs pos="50000">
                          <a:srgbClr val="66FF33">
                            <a:tint val="44500"/>
                            <a:satMod val="160000"/>
                          </a:srgbClr>
                        </a:gs>
                        <a:gs pos="100000">
                          <a:srgbClr val="66FF3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고착제 사용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좋지 않음</a:t>
                      </a:r>
                    </a:p>
                  </a:txBody>
                  <a:tcPr marL="64770" marR="64770" marT="17907" marB="17907" anchor="ctr">
                    <a:gradFill flip="none" rotWithShape="1">
                      <a:gsLst>
                        <a:gs pos="0">
                          <a:srgbClr val="66FFFF">
                            <a:tint val="66000"/>
                            <a:satMod val="160000"/>
                          </a:srgbClr>
                        </a:gs>
                        <a:gs pos="50000">
                          <a:srgbClr val="66FFFF">
                            <a:tint val="44500"/>
                            <a:satMod val="160000"/>
                          </a:srgbClr>
                        </a:gs>
                        <a:gs pos="100000">
                          <a:srgbClr val="66FF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세탁 </a:t>
                      </a:r>
                      <a:r>
                        <a:rPr lang="ko-KR" altLang="en-US" sz="120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견뢰도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4770" marR="64770" marT="17907" marB="17907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우수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취급이 쉽고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손질이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많이 가지 않음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건조 시간 짧음</a:t>
                      </a:r>
                    </a:p>
                  </a:txBody>
                  <a:tcPr marL="64770" marR="64770" marT="17907" marB="17907" anchor="ctr">
                    <a:gradFill flip="none" rotWithShape="1">
                      <a:gsLst>
                        <a:gs pos="0">
                          <a:srgbClr val="66FF33">
                            <a:tint val="66000"/>
                            <a:satMod val="160000"/>
                          </a:srgbClr>
                        </a:gs>
                        <a:gs pos="50000">
                          <a:srgbClr val="66FF33">
                            <a:tint val="44500"/>
                            <a:satMod val="160000"/>
                          </a:srgbClr>
                        </a:gs>
                        <a:gs pos="100000">
                          <a:srgbClr val="66FF3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좋지 않음</a:t>
                      </a:r>
                    </a:p>
                  </a:txBody>
                  <a:tcPr marL="64770" marR="64770" marT="17907" marB="17907" anchor="ctr">
                    <a:gradFill flip="none" rotWithShape="1">
                      <a:gsLst>
                        <a:gs pos="0">
                          <a:srgbClr val="66FFFF">
                            <a:tint val="66000"/>
                            <a:satMod val="160000"/>
                          </a:srgbClr>
                        </a:gs>
                        <a:gs pos="50000">
                          <a:srgbClr val="66FFFF">
                            <a:tint val="44500"/>
                            <a:satMod val="160000"/>
                          </a:srgbClr>
                        </a:gs>
                        <a:gs pos="100000">
                          <a:srgbClr val="66FF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기능성 사용기간</a:t>
                      </a:r>
                    </a:p>
                  </a:txBody>
                  <a:tcPr marL="64770" marR="64770" marT="17907" marB="17907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영구적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4770" marR="64770" marT="17907" marB="17907" anchor="ctr">
                    <a:gradFill flip="none" rotWithShape="1">
                      <a:gsLst>
                        <a:gs pos="0">
                          <a:srgbClr val="66FF33">
                            <a:tint val="66000"/>
                            <a:satMod val="160000"/>
                          </a:srgbClr>
                        </a:gs>
                        <a:gs pos="50000">
                          <a:srgbClr val="66FF33">
                            <a:tint val="44500"/>
                            <a:satMod val="160000"/>
                          </a:srgbClr>
                        </a:gs>
                        <a:gs pos="100000">
                          <a:srgbClr val="66FF33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세탁 </a:t>
                      </a:r>
                      <a:r>
                        <a:rPr lang="ko-KR" altLang="en-US" sz="12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후나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</a:t>
                      </a:r>
                      <a:r>
                        <a:rPr lang="ko-KR" altLang="en-US" sz="12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착용 시 </a:t>
                      </a:r>
                      <a:r>
                        <a:rPr lang="ko-KR" altLang="en-US" sz="12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분말이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떨어져 나오는 </a:t>
                      </a:r>
                      <a:r>
                        <a:rPr lang="ko-KR" altLang="en-US" sz="12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단점으로</a:t>
                      </a:r>
                      <a:endParaRPr lang="en-US" altLang="ko-KR" sz="1200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매우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짧을 수 있음</a:t>
                      </a:r>
                    </a:p>
                  </a:txBody>
                  <a:tcPr marL="64770" marR="64770" marT="17907" marB="17907" anchor="ctr">
                    <a:gradFill flip="none" rotWithShape="1">
                      <a:gsLst>
                        <a:gs pos="0">
                          <a:srgbClr val="66FFFF">
                            <a:tint val="66000"/>
                            <a:satMod val="160000"/>
                          </a:srgbClr>
                        </a:gs>
                        <a:gs pos="50000">
                          <a:srgbClr val="66FFFF">
                            <a:tint val="44500"/>
                            <a:satMod val="160000"/>
                          </a:srgbClr>
                        </a:gs>
                        <a:gs pos="100000">
                          <a:srgbClr val="66FF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혼방시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기능성</a:t>
                      </a:r>
                    </a:p>
                  </a:txBody>
                  <a:tcPr marL="64770" marR="64770" marT="17907" marB="17907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실크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울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면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모시</a:t>
                      </a: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마 등에 혼방 하여도 기능성 유지</a:t>
                      </a:r>
                    </a:p>
                  </a:txBody>
                  <a:tcPr marL="64770" marR="64770" marT="17907" marB="17907" anchor="ctr">
                    <a:gradFill flip="none" rotWithShape="1">
                      <a:gsLst>
                        <a:gs pos="0">
                          <a:srgbClr val="66FF33">
                            <a:tint val="66000"/>
                            <a:satMod val="160000"/>
                          </a:srgbClr>
                        </a:gs>
                        <a:gs pos="50000">
                          <a:srgbClr val="66FF33">
                            <a:tint val="44500"/>
                            <a:satMod val="160000"/>
                          </a:srgbClr>
                        </a:gs>
                        <a:gs pos="100000">
                          <a:srgbClr val="66FF33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기능성을 높일 수 있는 섬유를 찾아내어 혼방하여야 함</a:t>
                      </a:r>
                    </a:p>
                  </a:txBody>
                  <a:tcPr marL="64770" marR="64770" marT="17907" marB="17907" anchor="ctr">
                    <a:gradFill flip="none" rotWithShape="1">
                      <a:gsLst>
                        <a:gs pos="0">
                          <a:srgbClr val="66FFFF">
                            <a:tint val="66000"/>
                            <a:satMod val="160000"/>
                          </a:srgbClr>
                        </a:gs>
                        <a:gs pos="50000">
                          <a:srgbClr val="66FFFF">
                            <a:tint val="44500"/>
                            <a:satMod val="160000"/>
                          </a:srgbClr>
                        </a:gs>
                        <a:gs pos="100000">
                          <a:srgbClr val="66FF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6640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세탁 용이도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피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물이끼 등 묻었을 때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4770" marR="64770" marT="17907" marB="17907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세탁제를 사용하지 않아도 잘 지워짐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4770" marR="64770" marT="17907" marB="17907" anchor="ctr">
                    <a:gradFill flip="none" rotWithShape="1">
                      <a:gsLst>
                        <a:gs pos="0">
                          <a:srgbClr val="66FF33">
                            <a:tint val="66000"/>
                            <a:satMod val="160000"/>
                          </a:srgbClr>
                        </a:gs>
                        <a:gs pos="50000">
                          <a:srgbClr val="66FF33">
                            <a:tint val="44500"/>
                            <a:satMod val="160000"/>
                          </a:srgbClr>
                        </a:gs>
                        <a:gs pos="100000">
                          <a:srgbClr val="66FF33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세탁제를 사용하여도</a:t>
                      </a:r>
                      <a:endParaRPr lang="en-US" altLang="ko-KR" sz="1200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지워지지 않음</a:t>
                      </a:r>
                      <a:endParaRPr lang="ko-KR" altLang="en-US" sz="12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4770" marR="64770" marT="17907" marB="17907" anchor="ctr">
                    <a:gradFill flip="none" rotWithShape="1">
                      <a:gsLst>
                        <a:gs pos="0">
                          <a:srgbClr val="66FFFF">
                            <a:tint val="66000"/>
                            <a:satMod val="160000"/>
                          </a:srgbClr>
                        </a:gs>
                        <a:gs pos="50000">
                          <a:srgbClr val="66FFFF">
                            <a:tint val="44500"/>
                            <a:satMod val="160000"/>
                          </a:srgbClr>
                        </a:gs>
                        <a:gs pos="100000">
                          <a:srgbClr val="66FFFF">
                            <a:tint val="23500"/>
                            <a:satMod val="16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</a:tr>
            </a:tbl>
          </a:graphicData>
        </a:graphic>
      </p:graphicFrame>
      <p:pic>
        <p:nvPicPr>
          <p:cNvPr id="3129" name="Picture 2" descr="D:\Documents and Settings\ES\바탕 화면\바탕화면\경향하우징\로고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713" y="395288"/>
            <a:ext cx="695325" cy="61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436</Words>
  <Application>Microsoft Office PowerPoint</Application>
  <PresentationFormat>화면 슬라이드 쇼(4:3)</PresentationFormat>
  <Paragraphs>61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QUANTUM ENERGY</vt:lpstr>
      <vt:lpstr>QUANTUM ENERGY</vt:lpstr>
    </vt:vector>
  </TitlesOfParts>
  <Company>quantum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QUANTUM ENERGY</dc:title>
  <dc:creator>ge_master</dc:creator>
  <cp:lastModifiedBy>.</cp:lastModifiedBy>
  <cp:revision>41</cp:revision>
  <dcterms:created xsi:type="dcterms:W3CDTF">2010-09-08T00:28:54Z</dcterms:created>
  <dcterms:modified xsi:type="dcterms:W3CDTF">2010-11-06T04:43:47Z</dcterms:modified>
</cp:coreProperties>
</file>