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4" r:id="rId2"/>
    <p:sldId id="266" r:id="rId3"/>
    <p:sldId id="267" r:id="rId4"/>
    <p:sldId id="268" r:id="rId5"/>
    <p:sldId id="269" r:id="rId6"/>
    <p:sldId id="270" r:id="rId7"/>
    <p:sldId id="271" r:id="rId8"/>
    <p:sldId id="263" r:id="rId9"/>
    <p:sldId id="256" r:id="rId10"/>
    <p:sldId id="257" r:id="rId11"/>
    <p:sldId id="259" r:id="rId12"/>
    <p:sldId id="260" r:id="rId13"/>
    <p:sldId id="261" r:id="rId14"/>
    <p:sldId id="265" r:id="rId15"/>
    <p:sldId id="262" r:id="rId16"/>
  </p:sldIdLst>
  <p:sldSz cx="9398000" cy="7237413"/>
  <p:notesSz cx="6858000" cy="9144000"/>
  <p:defaultTextStyle>
    <a:defPPr>
      <a:defRPr lang="ko-KR"/>
    </a:defPPr>
    <a:lvl1pPr marL="0" algn="l" defTabSz="950568" rtl="0" eaLnBrk="1" latinLnBrk="1" hangingPunct="1">
      <a:defRPr sz="1900" kern="1200">
        <a:solidFill>
          <a:schemeClr val="tx1"/>
        </a:solidFill>
        <a:latin typeface="+mn-lt"/>
        <a:ea typeface="+mn-ea"/>
        <a:cs typeface="+mn-cs"/>
      </a:defRPr>
    </a:lvl1pPr>
    <a:lvl2pPr marL="475284" algn="l" defTabSz="950568" rtl="0" eaLnBrk="1" latinLnBrk="1" hangingPunct="1">
      <a:defRPr sz="1900" kern="1200">
        <a:solidFill>
          <a:schemeClr val="tx1"/>
        </a:solidFill>
        <a:latin typeface="+mn-lt"/>
        <a:ea typeface="+mn-ea"/>
        <a:cs typeface="+mn-cs"/>
      </a:defRPr>
    </a:lvl2pPr>
    <a:lvl3pPr marL="950568" algn="l" defTabSz="950568" rtl="0" eaLnBrk="1" latinLnBrk="1" hangingPunct="1">
      <a:defRPr sz="1900" kern="1200">
        <a:solidFill>
          <a:schemeClr val="tx1"/>
        </a:solidFill>
        <a:latin typeface="+mn-lt"/>
        <a:ea typeface="+mn-ea"/>
        <a:cs typeface="+mn-cs"/>
      </a:defRPr>
    </a:lvl3pPr>
    <a:lvl4pPr marL="1425852" algn="l" defTabSz="950568" rtl="0" eaLnBrk="1" latinLnBrk="1" hangingPunct="1">
      <a:defRPr sz="1900" kern="1200">
        <a:solidFill>
          <a:schemeClr val="tx1"/>
        </a:solidFill>
        <a:latin typeface="+mn-lt"/>
        <a:ea typeface="+mn-ea"/>
        <a:cs typeface="+mn-cs"/>
      </a:defRPr>
    </a:lvl4pPr>
    <a:lvl5pPr marL="1901136" algn="l" defTabSz="950568" rtl="0" eaLnBrk="1" latinLnBrk="1" hangingPunct="1">
      <a:defRPr sz="1900" kern="1200">
        <a:solidFill>
          <a:schemeClr val="tx1"/>
        </a:solidFill>
        <a:latin typeface="+mn-lt"/>
        <a:ea typeface="+mn-ea"/>
        <a:cs typeface="+mn-cs"/>
      </a:defRPr>
    </a:lvl5pPr>
    <a:lvl6pPr marL="2376420" algn="l" defTabSz="950568" rtl="0" eaLnBrk="1" latinLnBrk="1" hangingPunct="1">
      <a:defRPr sz="1900" kern="1200">
        <a:solidFill>
          <a:schemeClr val="tx1"/>
        </a:solidFill>
        <a:latin typeface="+mn-lt"/>
        <a:ea typeface="+mn-ea"/>
        <a:cs typeface="+mn-cs"/>
      </a:defRPr>
    </a:lvl6pPr>
    <a:lvl7pPr marL="2851705" algn="l" defTabSz="950568" rtl="0" eaLnBrk="1" latinLnBrk="1" hangingPunct="1">
      <a:defRPr sz="1900" kern="1200">
        <a:solidFill>
          <a:schemeClr val="tx1"/>
        </a:solidFill>
        <a:latin typeface="+mn-lt"/>
        <a:ea typeface="+mn-ea"/>
        <a:cs typeface="+mn-cs"/>
      </a:defRPr>
    </a:lvl7pPr>
    <a:lvl8pPr marL="3326989" algn="l" defTabSz="950568" rtl="0" eaLnBrk="1" latinLnBrk="1" hangingPunct="1">
      <a:defRPr sz="1900" kern="1200">
        <a:solidFill>
          <a:schemeClr val="tx1"/>
        </a:solidFill>
        <a:latin typeface="+mn-lt"/>
        <a:ea typeface="+mn-ea"/>
        <a:cs typeface="+mn-cs"/>
      </a:defRPr>
    </a:lvl8pPr>
    <a:lvl9pPr marL="3802273" algn="l" defTabSz="950568" rtl="0" eaLnBrk="1" latinLnBrk="1" hangingPunct="1">
      <a:defRPr sz="1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82" autoAdjust="0"/>
    <p:restoredTop sz="94660"/>
  </p:normalViewPr>
  <p:slideViewPr>
    <p:cSldViewPr>
      <p:cViewPr varScale="1">
        <p:scale>
          <a:sx n="64" d="100"/>
          <a:sy n="64" d="100"/>
        </p:scale>
        <p:origin x="-1392" y="-114"/>
      </p:cViewPr>
      <p:guideLst>
        <p:guide orient="horz" pos="2280"/>
        <p:guide pos="2961"/>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F7A829-EEB1-4588-ADAD-8A5F4C423BD2}" type="datetimeFigureOut">
              <a:rPr lang="ko-KR" altLang="en-US" smtClean="0"/>
              <a:pPr/>
              <a:t>2009-10-24</a:t>
            </a:fld>
            <a:endParaRPr lang="ko-KR" altLang="en-US"/>
          </a:p>
        </p:txBody>
      </p:sp>
      <p:sp>
        <p:nvSpPr>
          <p:cNvPr id="4" name="슬라이드 이미지 개체 틀 3"/>
          <p:cNvSpPr>
            <a:spLocks noGrp="1" noRot="1" noChangeAspect="1"/>
          </p:cNvSpPr>
          <p:nvPr>
            <p:ph type="sldImg" idx="2"/>
          </p:nvPr>
        </p:nvSpPr>
        <p:spPr>
          <a:xfrm>
            <a:off x="1203325" y="685800"/>
            <a:ext cx="445135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1E650D-2D03-44B4-8F7E-F184FC550CC0}"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950568" rtl="0" eaLnBrk="1" latinLnBrk="1" hangingPunct="1">
      <a:defRPr sz="1200" kern="1200">
        <a:solidFill>
          <a:schemeClr val="tx1"/>
        </a:solidFill>
        <a:latin typeface="+mn-lt"/>
        <a:ea typeface="+mn-ea"/>
        <a:cs typeface="+mn-cs"/>
      </a:defRPr>
    </a:lvl1pPr>
    <a:lvl2pPr marL="475284" algn="l" defTabSz="950568" rtl="0" eaLnBrk="1" latinLnBrk="1" hangingPunct="1">
      <a:defRPr sz="1200" kern="1200">
        <a:solidFill>
          <a:schemeClr val="tx1"/>
        </a:solidFill>
        <a:latin typeface="+mn-lt"/>
        <a:ea typeface="+mn-ea"/>
        <a:cs typeface="+mn-cs"/>
      </a:defRPr>
    </a:lvl2pPr>
    <a:lvl3pPr marL="950568" algn="l" defTabSz="950568" rtl="0" eaLnBrk="1" latinLnBrk="1" hangingPunct="1">
      <a:defRPr sz="1200" kern="1200">
        <a:solidFill>
          <a:schemeClr val="tx1"/>
        </a:solidFill>
        <a:latin typeface="+mn-lt"/>
        <a:ea typeface="+mn-ea"/>
        <a:cs typeface="+mn-cs"/>
      </a:defRPr>
    </a:lvl3pPr>
    <a:lvl4pPr marL="1425852" algn="l" defTabSz="950568" rtl="0" eaLnBrk="1" latinLnBrk="1" hangingPunct="1">
      <a:defRPr sz="1200" kern="1200">
        <a:solidFill>
          <a:schemeClr val="tx1"/>
        </a:solidFill>
        <a:latin typeface="+mn-lt"/>
        <a:ea typeface="+mn-ea"/>
        <a:cs typeface="+mn-cs"/>
      </a:defRPr>
    </a:lvl4pPr>
    <a:lvl5pPr marL="1901136" algn="l" defTabSz="950568" rtl="0" eaLnBrk="1" latinLnBrk="1" hangingPunct="1">
      <a:defRPr sz="1200" kern="1200">
        <a:solidFill>
          <a:schemeClr val="tx1"/>
        </a:solidFill>
        <a:latin typeface="+mn-lt"/>
        <a:ea typeface="+mn-ea"/>
        <a:cs typeface="+mn-cs"/>
      </a:defRPr>
    </a:lvl5pPr>
    <a:lvl6pPr marL="2376420" algn="l" defTabSz="950568" rtl="0" eaLnBrk="1" latinLnBrk="1" hangingPunct="1">
      <a:defRPr sz="1200" kern="1200">
        <a:solidFill>
          <a:schemeClr val="tx1"/>
        </a:solidFill>
        <a:latin typeface="+mn-lt"/>
        <a:ea typeface="+mn-ea"/>
        <a:cs typeface="+mn-cs"/>
      </a:defRPr>
    </a:lvl6pPr>
    <a:lvl7pPr marL="2851705" algn="l" defTabSz="950568" rtl="0" eaLnBrk="1" latinLnBrk="1" hangingPunct="1">
      <a:defRPr sz="1200" kern="1200">
        <a:solidFill>
          <a:schemeClr val="tx1"/>
        </a:solidFill>
        <a:latin typeface="+mn-lt"/>
        <a:ea typeface="+mn-ea"/>
        <a:cs typeface="+mn-cs"/>
      </a:defRPr>
    </a:lvl7pPr>
    <a:lvl8pPr marL="3326989" algn="l" defTabSz="950568" rtl="0" eaLnBrk="1" latinLnBrk="1" hangingPunct="1">
      <a:defRPr sz="1200" kern="1200">
        <a:solidFill>
          <a:schemeClr val="tx1"/>
        </a:solidFill>
        <a:latin typeface="+mn-lt"/>
        <a:ea typeface="+mn-ea"/>
        <a:cs typeface="+mn-cs"/>
      </a:defRPr>
    </a:lvl8pPr>
    <a:lvl9pPr marL="3802273" algn="l" defTabSz="950568"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endParaRPr lang="ko-KR" altLang="en-US" dirty="0"/>
          </a:p>
        </p:txBody>
      </p:sp>
      <p:sp>
        <p:nvSpPr>
          <p:cNvPr id="4" name="슬라이드 번호 개체 틀 3"/>
          <p:cNvSpPr>
            <a:spLocks noGrp="1"/>
          </p:cNvSpPr>
          <p:nvPr>
            <p:ph type="sldNum" sz="quarter" idx="10"/>
          </p:nvPr>
        </p:nvSpPr>
        <p:spPr/>
        <p:txBody>
          <a:bodyPr/>
          <a:lstStyle/>
          <a:p>
            <a:fld id="{301E650D-2D03-44B4-8F7E-F184FC550CC0}" type="slidenum">
              <a:rPr lang="ko-KR" altLang="en-US" smtClean="0"/>
              <a:pPr/>
              <a:t>10</a:t>
            </a:fld>
            <a:endParaRPr lang="ko-KR"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endParaRPr lang="ko-KR" altLang="en-US" dirty="0"/>
          </a:p>
        </p:txBody>
      </p:sp>
      <p:sp>
        <p:nvSpPr>
          <p:cNvPr id="4" name="슬라이드 번호 개체 틀 3"/>
          <p:cNvSpPr>
            <a:spLocks noGrp="1"/>
          </p:cNvSpPr>
          <p:nvPr>
            <p:ph type="sldNum" sz="quarter" idx="10"/>
          </p:nvPr>
        </p:nvSpPr>
        <p:spPr/>
        <p:txBody>
          <a:bodyPr/>
          <a:lstStyle/>
          <a:p>
            <a:fld id="{301E650D-2D03-44B4-8F7E-F184FC550CC0}" type="slidenum">
              <a:rPr lang="ko-KR" altLang="en-US" smtClean="0"/>
              <a:pPr/>
              <a:t>11</a:t>
            </a:fld>
            <a:endParaRPr lang="ko-K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704851" y="2248290"/>
            <a:ext cx="7988300" cy="1551353"/>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409700" y="4101201"/>
            <a:ext cx="6578600" cy="1849561"/>
          </a:xfrm>
        </p:spPr>
        <p:txBody>
          <a:bodyPr/>
          <a:lstStyle>
            <a:lvl1pPr marL="0" indent="0" algn="ctr">
              <a:buNone/>
              <a:defRPr>
                <a:solidFill>
                  <a:schemeClr val="tx1">
                    <a:tint val="75000"/>
                  </a:schemeClr>
                </a:solidFill>
              </a:defRPr>
            </a:lvl1pPr>
            <a:lvl2pPr marL="475284" indent="0" algn="ctr">
              <a:buNone/>
              <a:defRPr>
                <a:solidFill>
                  <a:schemeClr val="tx1">
                    <a:tint val="75000"/>
                  </a:schemeClr>
                </a:solidFill>
              </a:defRPr>
            </a:lvl2pPr>
            <a:lvl3pPr marL="950568" indent="0" algn="ctr">
              <a:buNone/>
              <a:defRPr>
                <a:solidFill>
                  <a:schemeClr val="tx1">
                    <a:tint val="75000"/>
                  </a:schemeClr>
                </a:solidFill>
              </a:defRPr>
            </a:lvl3pPr>
            <a:lvl4pPr marL="1425852" indent="0" algn="ctr">
              <a:buNone/>
              <a:defRPr>
                <a:solidFill>
                  <a:schemeClr val="tx1">
                    <a:tint val="75000"/>
                  </a:schemeClr>
                </a:solidFill>
              </a:defRPr>
            </a:lvl4pPr>
            <a:lvl5pPr marL="1901136" indent="0" algn="ctr">
              <a:buNone/>
              <a:defRPr>
                <a:solidFill>
                  <a:schemeClr val="tx1">
                    <a:tint val="75000"/>
                  </a:schemeClr>
                </a:solidFill>
              </a:defRPr>
            </a:lvl5pPr>
            <a:lvl6pPr marL="2376420" indent="0" algn="ctr">
              <a:buNone/>
              <a:defRPr>
                <a:solidFill>
                  <a:schemeClr val="tx1">
                    <a:tint val="75000"/>
                  </a:schemeClr>
                </a:solidFill>
              </a:defRPr>
            </a:lvl6pPr>
            <a:lvl7pPr marL="2851705" indent="0" algn="ctr">
              <a:buNone/>
              <a:defRPr>
                <a:solidFill>
                  <a:schemeClr val="tx1">
                    <a:tint val="75000"/>
                  </a:schemeClr>
                </a:solidFill>
              </a:defRPr>
            </a:lvl7pPr>
            <a:lvl8pPr marL="3326989" indent="0" algn="ctr">
              <a:buNone/>
              <a:defRPr>
                <a:solidFill>
                  <a:schemeClr val="tx1">
                    <a:tint val="75000"/>
                  </a:schemeClr>
                </a:solidFill>
              </a:defRPr>
            </a:lvl8pPr>
            <a:lvl9pPr marL="3802273"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813551" y="289834"/>
            <a:ext cx="2114550" cy="617525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69900" y="289834"/>
            <a:ext cx="6187017" cy="617525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42378" y="4650708"/>
            <a:ext cx="7988300" cy="1437431"/>
          </a:xfrm>
        </p:spPr>
        <p:txBody>
          <a:bodyPr anchor="t"/>
          <a:lstStyle>
            <a:lvl1pPr algn="l">
              <a:defRPr sz="41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42378" y="3067525"/>
            <a:ext cx="7988300" cy="1583183"/>
          </a:xfrm>
        </p:spPr>
        <p:txBody>
          <a:bodyPr anchor="b"/>
          <a:lstStyle>
            <a:lvl1pPr marL="0" indent="0">
              <a:buNone/>
              <a:defRPr sz="2100">
                <a:solidFill>
                  <a:schemeClr val="tx1">
                    <a:tint val="75000"/>
                  </a:schemeClr>
                </a:solidFill>
              </a:defRPr>
            </a:lvl1pPr>
            <a:lvl2pPr marL="475284" indent="0">
              <a:buNone/>
              <a:defRPr sz="1900">
                <a:solidFill>
                  <a:schemeClr val="tx1">
                    <a:tint val="75000"/>
                  </a:schemeClr>
                </a:solidFill>
              </a:defRPr>
            </a:lvl2pPr>
            <a:lvl3pPr marL="950568" indent="0">
              <a:buNone/>
              <a:defRPr sz="1700">
                <a:solidFill>
                  <a:schemeClr val="tx1">
                    <a:tint val="75000"/>
                  </a:schemeClr>
                </a:solidFill>
              </a:defRPr>
            </a:lvl3pPr>
            <a:lvl4pPr marL="1425852" indent="0">
              <a:buNone/>
              <a:defRPr sz="1400">
                <a:solidFill>
                  <a:schemeClr val="tx1">
                    <a:tint val="75000"/>
                  </a:schemeClr>
                </a:solidFill>
              </a:defRPr>
            </a:lvl4pPr>
            <a:lvl5pPr marL="1901136" indent="0">
              <a:buNone/>
              <a:defRPr sz="1400">
                <a:solidFill>
                  <a:schemeClr val="tx1">
                    <a:tint val="75000"/>
                  </a:schemeClr>
                </a:solidFill>
              </a:defRPr>
            </a:lvl5pPr>
            <a:lvl6pPr marL="2376420" indent="0">
              <a:buNone/>
              <a:defRPr sz="1400">
                <a:solidFill>
                  <a:schemeClr val="tx1">
                    <a:tint val="75000"/>
                  </a:schemeClr>
                </a:solidFill>
              </a:defRPr>
            </a:lvl6pPr>
            <a:lvl7pPr marL="2851705" indent="0">
              <a:buNone/>
              <a:defRPr sz="1400">
                <a:solidFill>
                  <a:schemeClr val="tx1">
                    <a:tint val="75000"/>
                  </a:schemeClr>
                </a:solidFill>
              </a:defRPr>
            </a:lvl7pPr>
            <a:lvl8pPr marL="3326989" indent="0">
              <a:buNone/>
              <a:defRPr sz="1400">
                <a:solidFill>
                  <a:schemeClr val="tx1">
                    <a:tint val="75000"/>
                  </a:schemeClr>
                </a:solidFill>
              </a:defRPr>
            </a:lvl8pPr>
            <a:lvl9pPr marL="3802273"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69901" y="1688731"/>
            <a:ext cx="4150783" cy="4776358"/>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777318" y="1688731"/>
            <a:ext cx="4150783" cy="4776358"/>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69900" y="1620042"/>
            <a:ext cx="4152415" cy="675156"/>
          </a:xfrm>
        </p:spPr>
        <p:txBody>
          <a:bodyPr anchor="b"/>
          <a:lstStyle>
            <a:lvl1pPr marL="0" indent="0">
              <a:buNone/>
              <a:defRPr sz="2500" b="1"/>
            </a:lvl1pPr>
            <a:lvl2pPr marL="475284" indent="0">
              <a:buNone/>
              <a:defRPr sz="2100" b="1"/>
            </a:lvl2pPr>
            <a:lvl3pPr marL="950568" indent="0">
              <a:buNone/>
              <a:defRPr sz="1900" b="1"/>
            </a:lvl3pPr>
            <a:lvl4pPr marL="1425852" indent="0">
              <a:buNone/>
              <a:defRPr sz="1700" b="1"/>
            </a:lvl4pPr>
            <a:lvl5pPr marL="1901136" indent="0">
              <a:buNone/>
              <a:defRPr sz="1700" b="1"/>
            </a:lvl5pPr>
            <a:lvl6pPr marL="2376420" indent="0">
              <a:buNone/>
              <a:defRPr sz="1700" b="1"/>
            </a:lvl6pPr>
            <a:lvl7pPr marL="2851705" indent="0">
              <a:buNone/>
              <a:defRPr sz="1700" b="1"/>
            </a:lvl7pPr>
            <a:lvl8pPr marL="3326989" indent="0">
              <a:buNone/>
              <a:defRPr sz="1700" b="1"/>
            </a:lvl8pPr>
            <a:lvl9pPr marL="3802273" indent="0">
              <a:buNone/>
              <a:defRPr sz="17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69900" y="2295198"/>
            <a:ext cx="4152415" cy="4169889"/>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774053" y="1620042"/>
            <a:ext cx="4154047" cy="675156"/>
          </a:xfrm>
        </p:spPr>
        <p:txBody>
          <a:bodyPr anchor="b"/>
          <a:lstStyle>
            <a:lvl1pPr marL="0" indent="0">
              <a:buNone/>
              <a:defRPr sz="2500" b="1"/>
            </a:lvl1pPr>
            <a:lvl2pPr marL="475284" indent="0">
              <a:buNone/>
              <a:defRPr sz="2100" b="1"/>
            </a:lvl2pPr>
            <a:lvl3pPr marL="950568" indent="0">
              <a:buNone/>
              <a:defRPr sz="1900" b="1"/>
            </a:lvl3pPr>
            <a:lvl4pPr marL="1425852" indent="0">
              <a:buNone/>
              <a:defRPr sz="1700" b="1"/>
            </a:lvl4pPr>
            <a:lvl5pPr marL="1901136" indent="0">
              <a:buNone/>
              <a:defRPr sz="1700" b="1"/>
            </a:lvl5pPr>
            <a:lvl6pPr marL="2376420" indent="0">
              <a:buNone/>
              <a:defRPr sz="1700" b="1"/>
            </a:lvl6pPr>
            <a:lvl7pPr marL="2851705" indent="0">
              <a:buNone/>
              <a:defRPr sz="1700" b="1"/>
            </a:lvl7pPr>
            <a:lvl8pPr marL="3326989" indent="0">
              <a:buNone/>
              <a:defRPr sz="1700" b="1"/>
            </a:lvl8pPr>
            <a:lvl9pPr marL="3802273" indent="0">
              <a:buNone/>
              <a:defRPr sz="17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774053" y="2295198"/>
            <a:ext cx="4154047" cy="4169889"/>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69901" y="288156"/>
            <a:ext cx="3091877" cy="1226340"/>
          </a:xfrm>
        </p:spPr>
        <p:txBody>
          <a:bodyPr anchor="b"/>
          <a:lstStyle>
            <a:lvl1pPr algn="l">
              <a:defRPr sz="21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674357" y="288157"/>
            <a:ext cx="5253743" cy="6176932"/>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69901" y="1514497"/>
            <a:ext cx="3091877" cy="4950592"/>
          </a:xfrm>
        </p:spPr>
        <p:txBody>
          <a:bodyPr/>
          <a:lstStyle>
            <a:lvl1pPr marL="0" indent="0">
              <a:buNone/>
              <a:defRPr sz="1400"/>
            </a:lvl1pPr>
            <a:lvl2pPr marL="475284" indent="0">
              <a:buNone/>
              <a:defRPr sz="1200"/>
            </a:lvl2pPr>
            <a:lvl3pPr marL="950568" indent="0">
              <a:buNone/>
              <a:defRPr sz="1000"/>
            </a:lvl3pPr>
            <a:lvl4pPr marL="1425852" indent="0">
              <a:buNone/>
              <a:defRPr sz="900"/>
            </a:lvl4pPr>
            <a:lvl5pPr marL="1901136" indent="0">
              <a:buNone/>
              <a:defRPr sz="900"/>
            </a:lvl5pPr>
            <a:lvl6pPr marL="2376420" indent="0">
              <a:buNone/>
              <a:defRPr sz="900"/>
            </a:lvl6pPr>
            <a:lvl7pPr marL="2851705" indent="0">
              <a:buNone/>
              <a:defRPr sz="900"/>
            </a:lvl7pPr>
            <a:lvl8pPr marL="3326989" indent="0">
              <a:buNone/>
              <a:defRPr sz="900"/>
            </a:lvl8pPr>
            <a:lvl9pPr marL="3802273"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842074" y="5066190"/>
            <a:ext cx="5638800" cy="598092"/>
          </a:xfrm>
        </p:spPr>
        <p:txBody>
          <a:bodyPr anchor="b"/>
          <a:lstStyle>
            <a:lvl1pPr algn="l">
              <a:defRPr sz="21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842074" y="646676"/>
            <a:ext cx="5638800" cy="4342448"/>
          </a:xfrm>
        </p:spPr>
        <p:txBody>
          <a:bodyPr/>
          <a:lstStyle>
            <a:lvl1pPr marL="0" indent="0">
              <a:buNone/>
              <a:defRPr sz="3300"/>
            </a:lvl1pPr>
            <a:lvl2pPr marL="475284" indent="0">
              <a:buNone/>
              <a:defRPr sz="2900"/>
            </a:lvl2pPr>
            <a:lvl3pPr marL="950568" indent="0">
              <a:buNone/>
              <a:defRPr sz="2500"/>
            </a:lvl3pPr>
            <a:lvl4pPr marL="1425852" indent="0">
              <a:buNone/>
              <a:defRPr sz="2100"/>
            </a:lvl4pPr>
            <a:lvl5pPr marL="1901136" indent="0">
              <a:buNone/>
              <a:defRPr sz="2100"/>
            </a:lvl5pPr>
            <a:lvl6pPr marL="2376420" indent="0">
              <a:buNone/>
              <a:defRPr sz="2100"/>
            </a:lvl6pPr>
            <a:lvl7pPr marL="2851705" indent="0">
              <a:buNone/>
              <a:defRPr sz="2100"/>
            </a:lvl7pPr>
            <a:lvl8pPr marL="3326989" indent="0">
              <a:buNone/>
              <a:defRPr sz="2100"/>
            </a:lvl8pPr>
            <a:lvl9pPr marL="3802273" indent="0">
              <a:buNone/>
              <a:defRPr sz="2100"/>
            </a:lvl9pPr>
          </a:lstStyle>
          <a:p>
            <a:endParaRPr lang="ko-KR" altLang="en-US"/>
          </a:p>
        </p:txBody>
      </p:sp>
      <p:sp>
        <p:nvSpPr>
          <p:cNvPr id="4" name="텍스트 개체 틀 3"/>
          <p:cNvSpPr>
            <a:spLocks noGrp="1"/>
          </p:cNvSpPr>
          <p:nvPr>
            <p:ph type="body" sz="half" idx="2"/>
          </p:nvPr>
        </p:nvSpPr>
        <p:spPr>
          <a:xfrm>
            <a:off x="1842074" y="5664282"/>
            <a:ext cx="5638800" cy="849390"/>
          </a:xfrm>
        </p:spPr>
        <p:txBody>
          <a:bodyPr/>
          <a:lstStyle>
            <a:lvl1pPr marL="0" indent="0">
              <a:buNone/>
              <a:defRPr sz="1400"/>
            </a:lvl1pPr>
            <a:lvl2pPr marL="475284" indent="0">
              <a:buNone/>
              <a:defRPr sz="1200"/>
            </a:lvl2pPr>
            <a:lvl3pPr marL="950568" indent="0">
              <a:buNone/>
              <a:defRPr sz="1000"/>
            </a:lvl3pPr>
            <a:lvl4pPr marL="1425852" indent="0">
              <a:buNone/>
              <a:defRPr sz="900"/>
            </a:lvl4pPr>
            <a:lvl5pPr marL="1901136" indent="0">
              <a:buNone/>
              <a:defRPr sz="900"/>
            </a:lvl5pPr>
            <a:lvl6pPr marL="2376420" indent="0">
              <a:buNone/>
              <a:defRPr sz="900"/>
            </a:lvl6pPr>
            <a:lvl7pPr marL="2851705" indent="0">
              <a:buNone/>
              <a:defRPr sz="900"/>
            </a:lvl7pPr>
            <a:lvl8pPr marL="3326989" indent="0">
              <a:buNone/>
              <a:defRPr sz="900"/>
            </a:lvl8pPr>
            <a:lvl9pPr marL="3802273"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6201EB13-02EE-45A2-B2C5-1DD93A2F04B0}" type="datetimeFigureOut">
              <a:rPr lang="ko-KR" altLang="en-US" smtClean="0"/>
              <a:pPr/>
              <a:t>2009-10-24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5A6307FA-8365-4AD0-A06E-F8FA0D4ED010}"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69901" y="289832"/>
            <a:ext cx="8458200" cy="1206236"/>
          </a:xfrm>
          <a:prstGeom prst="rect">
            <a:avLst/>
          </a:prstGeom>
        </p:spPr>
        <p:txBody>
          <a:bodyPr vert="horz" lIns="95056" tIns="47528" rIns="95056" bIns="47528"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69901" y="1688731"/>
            <a:ext cx="8458200" cy="4776358"/>
          </a:xfrm>
          <a:prstGeom prst="rect">
            <a:avLst/>
          </a:prstGeom>
        </p:spPr>
        <p:txBody>
          <a:bodyPr vert="horz" lIns="95056" tIns="47528" rIns="95056" bIns="47528"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69901" y="6708011"/>
            <a:ext cx="2192866" cy="385325"/>
          </a:xfrm>
          <a:prstGeom prst="rect">
            <a:avLst/>
          </a:prstGeom>
        </p:spPr>
        <p:txBody>
          <a:bodyPr vert="horz" lIns="95056" tIns="47528" rIns="95056" bIns="47528" rtlCol="0" anchor="ctr"/>
          <a:lstStyle>
            <a:lvl1pPr algn="l">
              <a:defRPr sz="1200">
                <a:solidFill>
                  <a:schemeClr val="tx1">
                    <a:tint val="75000"/>
                  </a:schemeClr>
                </a:solidFill>
              </a:defRPr>
            </a:lvl1pPr>
          </a:lstStyle>
          <a:p>
            <a:fld id="{6201EB13-02EE-45A2-B2C5-1DD93A2F04B0}" type="datetimeFigureOut">
              <a:rPr lang="ko-KR" altLang="en-US" smtClean="0"/>
              <a:pPr/>
              <a:t>2009-10-24</a:t>
            </a:fld>
            <a:endParaRPr lang="ko-KR" altLang="en-US"/>
          </a:p>
        </p:txBody>
      </p:sp>
      <p:sp>
        <p:nvSpPr>
          <p:cNvPr id="5" name="바닥글 개체 틀 4"/>
          <p:cNvSpPr>
            <a:spLocks noGrp="1"/>
          </p:cNvSpPr>
          <p:nvPr>
            <p:ph type="ftr" sz="quarter" idx="3"/>
          </p:nvPr>
        </p:nvSpPr>
        <p:spPr>
          <a:xfrm>
            <a:off x="3210985" y="6708011"/>
            <a:ext cx="2976033" cy="385325"/>
          </a:xfrm>
          <a:prstGeom prst="rect">
            <a:avLst/>
          </a:prstGeom>
        </p:spPr>
        <p:txBody>
          <a:bodyPr vert="horz" lIns="95056" tIns="47528" rIns="95056" bIns="47528"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735235" y="6708011"/>
            <a:ext cx="2192866" cy="385325"/>
          </a:xfrm>
          <a:prstGeom prst="rect">
            <a:avLst/>
          </a:prstGeom>
        </p:spPr>
        <p:txBody>
          <a:bodyPr vert="horz" lIns="95056" tIns="47528" rIns="95056" bIns="47528" rtlCol="0" anchor="ctr"/>
          <a:lstStyle>
            <a:lvl1pPr algn="r">
              <a:defRPr sz="1200">
                <a:solidFill>
                  <a:schemeClr val="tx1">
                    <a:tint val="75000"/>
                  </a:schemeClr>
                </a:solidFill>
              </a:defRPr>
            </a:lvl1pPr>
          </a:lstStyle>
          <a:p>
            <a:fld id="{5A6307FA-8365-4AD0-A06E-F8FA0D4ED010}"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50568" rtl="0" eaLnBrk="1" latinLnBrk="1" hangingPunct="1">
        <a:spcBef>
          <a:spcPct val="0"/>
        </a:spcBef>
        <a:buNone/>
        <a:defRPr sz="4600" kern="1200">
          <a:solidFill>
            <a:schemeClr val="tx1"/>
          </a:solidFill>
          <a:latin typeface="+mj-lt"/>
          <a:ea typeface="+mj-ea"/>
          <a:cs typeface="+mj-cs"/>
        </a:defRPr>
      </a:lvl1pPr>
    </p:titleStyle>
    <p:bodyStyle>
      <a:lvl1pPr marL="356464" indent="-356464" algn="l" defTabSz="950568" rtl="0" eaLnBrk="1" latinLnBrk="1" hangingPunct="1">
        <a:spcBef>
          <a:spcPct val="20000"/>
        </a:spcBef>
        <a:buFont typeface="Arial" pitchFamily="34" charset="0"/>
        <a:buChar char="•"/>
        <a:defRPr sz="3300" kern="1200">
          <a:solidFill>
            <a:schemeClr val="tx1"/>
          </a:solidFill>
          <a:latin typeface="+mn-lt"/>
          <a:ea typeface="+mn-ea"/>
          <a:cs typeface="+mn-cs"/>
        </a:defRPr>
      </a:lvl1pPr>
      <a:lvl2pPr marL="772336" indent="-297052" algn="l" defTabSz="950568" rtl="0" eaLnBrk="1" latinLnBrk="1" hangingPunct="1">
        <a:spcBef>
          <a:spcPct val="20000"/>
        </a:spcBef>
        <a:buFont typeface="Arial" pitchFamily="34" charset="0"/>
        <a:buChar char="–"/>
        <a:defRPr sz="2900" kern="1200">
          <a:solidFill>
            <a:schemeClr val="tx1"/>
          </a:solidFill>
          <a:latin typeface="+mn-lt"/>
          <a:ea typeface="+mn-ea"/>
          <a:cs typeface="+mn-cs"/>
        </a:defRPr>
      </a:lvl2pPr>
      <a:lvl3pPr marL="1188210" indent="-237642" algn="l" defTabSz="950568" rtl="0" eaLnBrk="1" latinLnBrk="1" hangingPunct="1">
        <a:spcBef>
          <a:spcPct val="20000"/>
        </a:spcBef>
        <a:buFont typeface="Arial" pitchFamily="34" charset="0"/>
        <a:buChar char="•"/>
        <a:defRPr sz="2500" kern="1200">
          <a:solidFill>
            <a:schemeClr val="tx1"/>
          </a:solidFill>
          <a:latin typeface="+mn-lt"/>
          <a:ea typeface="+mn-ea"/>
          <a:cs typeface="+mn-cs"/>
        </a:defRPr>
      </a:lvl3pPr>
      <a:lvl4pPr marL="1663494" indent="-237642" algn="l" defTabSz="950568" rtl="0" eaLnBrk="1" latinLnBrk="1" hangingPunct="1">
        <a:spcBef>
          <a:spcPct val="20000"/>
        </a:spcBef>
        <a:buFont typeface="Arial" pitchFamily="34" charset="0"/>
        <a:buChar char="–"/>
        <a:defRPr sz="2100" kern="1200">
          <a:solidFill>
            <a:schemeClr val="tx1"/>
          </a:solidFill>
          <a:latin typeface="+mn-lt"/>
          <a:ea typeface="+mn-ea"/>
          <a:cs typeface="+mn-cs"/>
        </a:defRPr>
      </a:lvl4pPr>
      <a:lvl5pPr marL="2138778" indent="-237642" algn="l" defTabSz="950568" rtl="0" eaLnBrk="1" latinLnBrk="1" hangingPunct="1">
        <a:spcBef>
          <a:spcPct val="20000"/>
        </a:spcBef>
        <a:buFont typeface="Arial" pitchFamily="34" charset="0"/>
        <a:buChar char="»"/>
        <a:defRPr sz="2100" kern="1200">
          <a:solidFill>
            <a:schemeClr val="tx1"/>
          </a:solidFill>
          <a:latin typeface="+mn-lt"/>
          <a:ea typeface="+mn-ea"/>
          <a:cs typeface="+mn-cs"/>
        </a:defRPr>
      </a:lvl5pPr>
      <a:lvl6pPr marL="2614062" indent="-237642" algn="l" defTabSz="950568" rtl="0" eaLnBrk="1" latinLnBrk="1" hangingPunct="1">
        <a:spcBef>
          <a:spcPct val="20000"/>
        </a:spcBef>
        <a:buFont typeface="Arial" pitchFamily="34" charset="0"/>
        <a:buChar char="•"/>
        <a:defRPr sz="2100" kern="1200">
          <a:solidFill>
            <a:schemeClr val="tx1"/>
          </a:solidFill>
          <a:latin typeface="+mn-lt"/>
          <a:ea typeface="+mn-ea"/>
          <a:cs typeface="+mn-cs"/>
        </a:defRPr>
      </a:lvl6pPr>
      <a:lvl7pPr marL="3089347" indent="-237642" algn="l" defTabSz="950568" rtl="0" eaLnBrk="1" latinLnBrk="1" hangingPunct="1">
        <a:spcBef>
          <a:spcPct val="20000"/>
        </a:spcBef>
        <a:buFont typeface="Arial" pitchFamily="34" charset="0"/>
        <a:buChar char="•"/>
        <a:defRPr sz="2100" kern="1200">
          <a:solidFill>
            <a:schemeClr val="tx1"/>
          </a:solidFill>
          <a:latin typeface="+mn-lt"/>
          <a:ea typeface="+mn-ea"/>
          <a:cs typeface="+mn-cs"/>
        </a:defRPr>
      </a:lvl7pPr>
      <a:lvl8pPr marL="3564631" indent="-237642" algn="l" defTabSz="950568" rtl="0" eaLnBrk="1" latinLnBrk="1" hangingPunct="1">
        <a:spcBef>
          <a:spcPct val="20000"/>
        </a:spcBef>
        <a:buFont typeface="Arial" pitchFamily="34" charset="0"/>
        <a:buChar char="•"/>
        <a:defRPr sz="2100" kern="1200">
          <a:solidFill>
            <a:schemeClr val="tx1"/>
          </a:solidFill>
          <a:latin typeface="+mn-lt"/>
          <a:ea typeface="+mn-ea"/>
          <a:cs typeface="+mn-cs"/>
        </a:defRPr>
      </a:lvl8pPr>
      <a:lvl9pPr marL="4039915" indent="-237642" algn="l" defTabSz="950568" rtl="0" eaLnBrk="1" latinLnBrk="1"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ko-KR"/>
      </a:defPPr>
      <a:lvl1pPr marL="0" algn="l" defTabSz="950568" rtl="0" eaLnBrk="1" latinLnBrk="1" hangingPunct="1">
        <a:defRPr sz="1900" kern="1200">
          <a:solidFill>
            <a:schemeClr val="tx1"/>
          </a:solidFill>
          <a:latin typeface="+mn-lt"/>
          <a:ea typeface="+mn-ea"/>
          <a:cs typeface="+mn-cs"/>
        </a:defRPr>
      </a:lvl1pPr>
      <a:lvl2pPr marL="475284" algn="l" defTabSz="950568" rtl="0" eaLnBrk="1" latinLnBrk="1" hangingPunct="1">
        <a:defRPr sz="1900" kern="1200">
          <a:solidFill>
            <a:schemeClr val="tx1"/>
          </a:solidFill>
          <a:latin typeface="+mn-lt"/>
          <a:ea typeface="+mn-ea"/>
          <a:cs typeface="+mn-cs"/>
        </a:defRPr>
      </a:lvl2pPr>
      <a:lvl3pPr marL="950568" algn="l" defTabSz="950568" rtl="0" eaLnBrk="1" latinLnBrk="1" hangingPunct="1">
        <a:defRPr sz="1900" kern="1200">
          <a:solidFill>
            <a:schemeClr val="tx1"/>
          </a:solidFill>
          <a:latin typeface="+mn-lt"/>
          <a:ea typeface="+mn-ea"/>
          <a:cs typeface="+mn-cs"/>
        </a:defRPr>
      </a:lvl3pPr>
      <a:lvl4pPr marL="1425852" algn="l" defTabSz="950568" rtl="0" eaLnBrk="1" latinLnBrk="1" hangingPunct="1">
        <a:defRPr sz="1900" kern="1200">
          <a:solidFill>
            <a:schemeClr val="tx1"/>
          </a:solidFill>
          <a:latin typeface="+mn-lt"/>
          <a:ea typeface="+mn-ea"/>
          <a:cs typeface="+mn-cs"/>
        </a:defRPr>
      </a:lvl4pPr>
      <a:lvl5pPr marL="1901136" algn="l" defTabSz="950568" rtl="0" eaLnBrk="1" latinLnBrk="1" hangingPunct="1">
        <a:defRPr sz="1900" kern="1200">
          <a:solidFill>
            <a:schemeClr val="tx1"/>
          </a:solidFill>
          <a:latin typeface="+mn-lt"/>
          <a:ea typeface="+mn-ea"/>
          <a:cs typeface="+mn-cs"/>
        </a:defRPr>
      </a:lvl5pPr>
      <a:lvl6pPr marL="2376420" algn="l" defTabSz="950568" rtl="0" eaLnBrk="1" latinLnBrk="1" hangingPunct="1">
        <a:defRPr sz="1900" kern="1200">
          <a:solidFill>
            <a:schemeClr val="tx1"/>
          </a:solidFill>
          <a:latin typeface="+mn-lt"/>
          <a:ea typeface="+mn-ea"/>
          <a:cs typeface="+mn-cs"/>
        </a:defRPr>
      </a:lvl6pPr>
      <a:lvl7pPr marL="2851705" algn="l" defTabSz="950568" rtl="0" eaLnBrk="1" latinLnBrk="1" hangingPunct="1">
        <a:defRPr sz="1900" kern="1200">
          <a:solidFill>
            <a:schemeClr val="tx1"/>
          </a:solidFill>
          <a:latin typeface="+mn-lt"/>
          <a:ea typeface="+mn-ea"/>
          <a:cs typeface="+mn-cs"/>
        </a:defRPr>
      </a:lvl7pPr>
      <a:lvl8pPr marL="3326989" algn="l" defTabSz="950568" rtl="0" eaLnBrk="1" latinLnBrk="1" hangingPunct="1">
        <a:defRPr sz="1900" kern="1200">
          <a:solidFill>
            <a:schemeClr val="tx1"/>
          </a:solidFill>
          <a:latin typeface="+mn-lt"/>
          <a:ea typeface="+mn-ea"/>
          <a:cs typeface="+mn-cs"/>
        </a:defRPr>
      </a:lvl8pPr>
      <a:lvl9pPr marL="3802273" algn="l" defTabSz="950568" rtl="0" eaLnBrk="1" latinLnBrk="1"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6770702" cy="757106"/>
          </a:xfrm>
          <a:solidFill>
            <a:schemeClr val="accent2">
              <a:lumMod val="60000"/>
              <a:lumOff val="40000"/>
            </a:schemeClr>
          </a:solidFill>
        </p:spPr>
        <p:txBody>
          <a:bodyPr>
            <a:normAutofit/>
          </a:bodyPr>
          <a:lstStyle/>
          <a:p>
            <a:r>
              <a:rPr lang="ko-KR" altLang="en-US" sz="1800" dirty="0" smtClean="0"/>
              <a:t>제</a:t>
            </a:r>
            <a:r>
              <a:rPr lang="en-US" altLang="ko-KR" sz="1800" dirty="0" smtClean="0"/>
              <a:t>1</a:t>
            </a:r>
            <a:r>
              <a:rPr lang="ko-KR" altLang="en-US" sz="1800" dirty="0" smtClean="0"/>
              <a:t>강</a:t>
            </a:r>
            <a:r>
              <a:rPr lang="en-US" altLang="ko-KR" sz="1800" dirty="0" smtClean="0"/>
              <a:t>1</a:t>
            </a:r>
            <a:r>
              <a:rPr lang="ko-KR" altLang="en-US" sz="1800" dirty="0" smtClean="0"/>
              <a:t> 청소년기의 발달적 특성과 청소년육서에 주는 시사점</a:t>
            </a:r>
            <a:endParaRPr lang="ko-KR" altLang="en-US" sz="1800" dirty="0"/>
          </a:p>
        </p:txBody>
      </p:sp>
      <p:sp>
        <p:nvSpPr>
          <p:cNvPr id="3" name="내용 개체 틀 2"/>
          <p:cNvSpPr>
            <a:spLocks noGrp="1"/>
          </p:cNvSpPr>
          <p:nvPr>
            <p:ph idx="1"/>
          </p:nvPr>
        </p:nvSpPr>
        <p:spPr>
          <a:xfrm>
            <a:off x="469901" y="1975631"/>
            <a:ext cx="8458200" cy="4489457"/>
          </a:xfrm>
        </p:spPr>
        <p:txBody>
          <a:bodyPr>
            <a:normAutofit fontScale="92500" lnSpcReduction="10000"/>
          </a:bodyPr>
          <a:lstStyle/>
          <a:p>
            <a:r>
              <a:rPr lang="ko-KR" altLang="en-US" dirty="0" smtClean="0"/>
              <a:t>청소년육성제도란 </a:t>
            </a:r>
            <a:r>
              <a:rPr lang="en-US" altLang="ko-KR" dirty="0" smtClean="0"/>
              <a:t>:</a:t>
            </a:r>
            <a:r>
              <a:rPr lang="ko-KR" altLang="en-US" sz="2800" dirty="0" smtClean="0"/>
              <a:t>청소년을 건전하게 육성하기 위하여 사회적으로 필요한 사항을 법률이나 정책 행정등과 같은 제도적 형태를 규정하는 것</a:t>
            </a:r>
            <a:endParaRPr lang="en-US" altLang="ko-KR" sz="2800" dirty="0" smtClean="0"/>
          </a:p>
          <a:p>
            <a:pPr>
              <a:buNone/>
            </a:pPr>
            <a:endParaRPr lang="en-US" altLang="ko-KR" dirty="0" smtClean="0"/>
          </a:p>
          <a:p>
            <a:endParaRPr lang="en-US" altLang="ko-KR" dirty="0" smtClean="0"/>
          </a:p>
          <a:p>
            <a:r>
              <a:rPr lang="ko-KR" altLang="en-US" dirty="0" smtClean="0"/>
              <a:t>청소년육성제도는 </a:t>
            </a:r>
            <a:r>
              <a:rPr lang="ko-KR" altLang="en-US" sz="2800" dirty="0" smtClean="0"/>
              <a:t>청소년들에게는 현대사회에서 행복한 삶을 영위 할 수 있는 새로운 배움의 터전을 제공해 주고 국가에서는 지식기반사회에 걸 맞는 훌륭한 인적자원을 확보 할 수 있는 기반을 조성해 준다고 할 수 있음</a:t>
            </a:r>
            <a:endParaRPr lang="ko-KR" altLang="en-US" dirty="0"/>
          </a:p>
        </p:txBody>
      </p:sp>
      <p:sp>
        <p:nvSpPr>
          <p:cNvPr id="4" name="타원 3"/>
          <p:cNvSpPr/>
          <p:nvPr/>
        </p:nvSpPr>
        <p:spPr>
          <a:xfrm>
            <a:off x="1555728" y="975500"/>
            <a:ext cx="7842272" cy="857256"/>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smtClean="0">
                <a:solidFill>
                  <a:schemeClr val="tx1"/>
                </a:solidFill>
              </a:rPr>
              <a:t>[</a:t>
            </a:r>
            <a:r>
              <a:rPr lang="ko-KR" altLang="en-US" dirty="0" smtClean="0">
                <a:solidFill>
                  <a:schemeClr val="tx1"/>
                </a:solidFill>
              </a:rPr>
              <a:t>청소년관련법</a:t>
            </a:r>
            <a:r>
              <a:rPr lang="en-US" altLang="ko-KR" dirty="0" smtClean="0">
                <a:solidFill>
                  <a:schemeClr val="tx1"/>
                </a:solidFill>
              </a:rPr>
              <a:t>]</a:t>
            </a:r>
          </a:p>
          <a:p>
            <a:pPr algn="ctr"/>
            <a:r>
              <a:rPr lang="ko-KR" altLang="en-US" dirty="0" smtClean="0">
                <a:solidFill>
                  <a:schemeClr val="tx1"/>
                </a:solidFill>
              </a:rPr>
              <a:t>청소년기본법</a:t>
            </a:r>
            <a:r>
              <a:rPr lang="en-US" altLang="ko-KR" dirty="0" smtClean="0">
                <a:solidFill>
                  <a:schemeClr val="tx1"/>
                </a:solidFill>
              </a:rPr>
              <a:t>,</a:t>
            </a:r>
            <a:r>
              <a:rPr lang="ko-KR" altLang="en-US" dirty="0" smtClean="0">
                <a:solidFill>
                  <a:schemeClr val="tx1"/>
                </a:solidFill>
              </a:rPr>
              <a:t> 청소년활동진흥법</a:t>
            </a:r>
            <a:r>
              <a:rPr lang="en-US" altLang="ko-KR" dirty="0" smtClean="0">
                <a:solidFill>
                  <a:schemeClr val="tx1"/>
                </a:solidFill>
              </a:rPr>
              <a:t>,</a:t>
            </a:r>
            <a:r>
              <a:rPr lang="ko-KR" altLang="en-US" dirty="0" smtClean="0">
                <a:solidFill>
                  <a:schemeClr val="tx1"/>
                </a:solidFill>
              </a:rPr>
              <a:t>청소년 보호법</a:t>
            </a:r>
            <a:r>
              <a:rPr lang="en-US" altLang="ko-KR" dirty="0" smtClean="0">
                <a:solidFill>
                  <a:schemeClr val="tx1"/>
                </a:solidFill>
              </a:rPr>
              <a:t>,</a:t>
            </a:r>
            <a:r>
              <a:rPr lang="ko-KR" altLang="en-US" dirty="0" smtClean="0">
                <a:solidFill>
                  <a:schemeClr val="tx1"/>
                </a:solidFill>
              </a:rPr>
              <a:t> </a:t>
            </a:r>
            <a:r>
              <a:rPr lang="ko-KR" altLang="en-US" dirty="0" err="1" smtClean="0">
                <a:solidFill>
                  <a:schemeClr val="tx1"/>
                </a:solidFill>
              </a:rPr>
              <a:t>청소년복지지원법</a:t>
            </a:r>
            <a:endParaRPr lang="ko-KR" alt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269844" y="618310"/>
            <a:ext cx="8458200" cy="1285884"/>
          </a:xfrm>
        </p:spPr>
        <p:txBody>
          <a:bodyPr>
            <a:noAutofit/>
          </a:bodyPr>
          <a:lstStyle/>
          <a:p>
            <a:r>
              <a:rPr lang="ko-KR" altLang="en-US" sz="1800" dirty="0" smtClean="0"/>
              <a:t>가정의 교육기능강화 학교교육기능과 연계추진 </a:t>
            </a:r>
            <a:r>
              <a:rPr lang="ko-KR" altLang="en-US" sz="1800" dirty="0" err="1" smtClean="0"/>
              <a:t>사회환경의개선</a:t>
            </a:r>
            <a:r>
              <a:rPr lang="ko-KR" altLang="en-US" sz="1800" dirty="0" smtClean="0"/>
              <a:t> 청소년문화활동기반조성</a:t>
            </a:r>
            <a:endParaRPr lang="en-US" altLang="ko-KR" sz="1800" dirty="0" smtClean="0"/>
          </a:p>
          <a:p>
            <a:r>
              <a:rPr lang="ko-KR" altLang="en-US" sz="1800" dirty="0" smtClean="0"/>
              <a:t>어려운 환경에 처해 있는 청소년과 비행청소년에 대한 보호육성선도</a:t>
            </a:r>
            <a:endParaRPr lang="en-US" altLang="ko-KR" sz="1800" dirty="0" smtClean="0"/>
          </a:p>
          <a:p>
            <a:r>
              <a:rPr lang="ko-KR" altLang="en-US" sz="1800" dirty="0" smtClean="0"/>
              <a:t>심신단련 소질개발 활동공간확보 프로그램개발 청소년단체와 지도자육성</a:t>
            </a:r>
            <a:endParaRPr lang="ko-KR" altLang="en-US" sz="1800" dirty="0"/>
          </a:p>
        </p:txBody>
      </p:sp>
      <p:sp>
        <p:nvSpPr>
          <p:cNvPr id="4" name="제목 1"/>
          <p:cNvSpPr>
            <a:spLocks noGrp="1"/>
          </p:cNvSpPr>
          <p:nvPr>
            <p:ph type="title"/>
          </p:nvPr>
        </p:nvSpPr>
        <p:spPr>
          <a:xfrm>
            <a:off x="0" y="0"/>
            <a:ext cx="3157529" cy="471354"/>
          </a:xfrm>
          <a:solidFill>
            <a:schemeClr val="accent1">
              <a:lumMod val="20000"/>
              <a:lumOff val="80000"/>
            </a:schemeClr>
          </a:solidFill>
        </p:spPr>
        <p:txBody>
          <a:bodyPr>
            <a:normAutofit fontScale="90000"/>
          </a:bodyPr>
          <a:lstStyle/>
          <a:p>
            <a:r>
              <a:rPr lang="ko-KR" altLang="en-US" sz="1400" dirty="0" smtClean="0"/>
              <a:t>제</a:t>
            </a:r>
            <a:r>
              <a:rPr lang="en-US" altLang="ko-KR" sz="1400" dirty="0" smtClean="0"/>
              <a:t>1</a:t>
            </a:r>
            <a:r>
              <a:rPr lang="ko-KR" altLang="en-US" sz="1400" dirty="0" smtClean="0"/>
              <a:t>차 청소년육성</a:t>
            </a:r>
            <a:r>
              <a:rPr lang="en-US" altLang="ko-KR" sz="1400" dirty="0" smtClean="0"/>
              <a:t>5</a:t>
            </a:r>
            <a:r>
              <a:rPr lang="ko-KR" altLang="en-US" sz="1400" dirty="0" err="1" smtClean="0"/>
              <a:t>개년계획</a:t>
            </a:r>
            <a:r>
              <a:rPr lang="en-US" altLang="ko-KR" sz="1400" dirty="0" smtClean="0"/>
              <a:t>1993-1997</a:t>
            </a:r>
            <a:endParaRPr lang="ko-KR" altLang="en-US" sz="1400" dirty="0"/>
          </a:p>
        </p:txBody>
      </p:sp>
      <p:sp>
        <p:nvSpPr>
          <p:cNvPr id="5" name="제목 1"/>
          <p:cNvSpPr txBox="1">
            <a:spLocks/>
          </p:cNvSpPr>
          <p:nvPr/>
        </p:nvSpPr>
        <p:spPr>
          <a:xfrm>
            <a:off x="0" y="1975632"/>
            <a:ext cx="3157529" cy="471354"/>
          </a:xfrm>
          <a:prstGeom prst="rect">
            <a:avLst/>
          </a:prstGeom>
          <a:solidFill>
            <a:schemeClr val="accent1">
              <a:lumMod val="20000"/>
              <a:lumOff val="80000"/>
            </a:schemeClr>
          </a:solidFill>
        </p:spPr>
        <p:txBody>
          <a:bodyPr vert="horz" lIns="95056" tIns="47528" rIns="95056" bIns="47528" rtlCol="0" anchor="ctr">
            <a:normAutofit fontScale="90000" lnSpcReduction="10000"/>
          </a:bodyPr>
          <a:lstStyle/>
          <a:p>
            <a:pPr marL="0" marR="0" lvl="0" indent="0" algn="ctr" defTabSz="950568" rtl="0" eaLnBrk="1" fontAlgn="auto" latinLnBrk="1" hangingPunct="1">
              <a:lnSpc>
                <a:spcPct val="100000"/>
              </a:lnSpc>
              <a:spcBef>
                <a:spcPct val="0"/>
              </a:spcBef>
              <a:spcAft>
                <a:spcPts val="0"/>
              </a:spcAft>
              <a:buClrTx/>
              <a:buSzTx/>
              <a:buFontTx/>
              <a:buNone/>
              <a:tabLst/>
              <a:defRPr/>
            </a:pPr>
            <a:r>
              <a:rPr kumimoji="0" lang="ko-KR" altLang="en-US" sz="1400" b="0" i="0" u="none" strike="noStrike" kern="1200" cap="none" spc="0" normalizeH="0" baseline="0" noProof="0" dirty="0" smtClean="0">
                <a:ln>
                  <a:noFill/>
                </a:ln>
                <a:solidFill>
                  <a:schemeClr val="tx1"/>
                </a:solidFill>
                <a:effectLst/>
                <a:uLnTx/>
                <a:uFillTx/>
                <a:latin typeface="+mj-lt"/>
                <a:ea typeface="+mj-ea"/>
                <a:cs typeface="+mj-cs"/>
              </a:rPr>
              <a:t>제</a:t>
            </a:r>
            <a:r>
              <a:rPr lang="en-US" altLang="ko-KR" sz="1400" dirty="0" smtClean="0">
                <a:latin typeface="+mj-lt"/>
                <a:ea typeface="+mj-ea"/>
                <a:cs typeface="+mj-cs"/>
              </a:rPr>
              <a:t>2</a:t>
            </a:r>
            <a:r>
              <a:rPr kumimoji="0" lang="ko-KR" altLang="en-US" sz="1400" b="0" i="0" u="none" strike="noStrike" kern="1200" cap="none" spc="0" normalizeH="0" baseline="0" noProof="0" dirty="0" smtClean="0">
                <a:ln>
                  <a:noFill/>
                </a:ln>
                <a:solidFill>
                  <a:schemeClr val="tx1"/>
                </a:solidFill>
                <a:effectLst/>
                <a:uLnTx/>
                <a:uFillTx/>
                <a:latin typeface="+mj-lt"/>
                <a:ea typeface="+mj-ea"/>
                <a:cs typeface="+mj-cs"/>
              </a:rPr>
              <a:t>차 청소년육성</a:t>
            </a:r>
            <a:r>
              <a:rPr kumimoji="0" lang="en-US" altLang="ko-KR" sz="1400" b="0" i="0" u="none" strike="noStrike" kern="1200" cap="none" spc="0" normalizeH="0" baseline="0" noProof="0" dirty="0" smtClean="0">
                <a:ln>
                  <a:noFill/>
                </a:ln>
                <a:solidFill>
                  <a:schemeClr val="tx1"/>
                </a:solidFill>
                <a:effectLst/>
                <a:uLnTx/>
                <a:uFillTx/>
                <a:latin typeface="+mj-lt"/>
                <a:ea typeface="+mj-ea"/>
                <a:cs typeface="+mj-cs"/>
              </a:rPr>
              <a:t>5</a:t>
            </a:r>
            <a:r>
              <a:rPr kumimoji="0" lang="ko-KR" altLang="en-US" sz="1400" b="0" i="0" u="none" strike="noStrike" kern="1200" cap="none" spc="0" normalizeH="0" baseline="0" noProof="0" dirty="0" err="1" smtClean="0">
                <a:ln>
                  <a:noFill/>
                </a:ln>
                <a:solidFill>
                  <a:schemeClr val="tx1"/>
                </a:solidFill>
                <a:effectLst/>
                <a:uLnTx/>
                <a:uFillTx/>
                <a:latin typeface="+mj-lt"/>
                <a:ea typeface="+mj-ea"/>
                <a:cs typeface="+mj-cs"/>
              </a:rPr>
              <a:t>개년계획</a:t>
            </a:r>
            <a:r>
              <a:rPr kumimoji="0" lang="en-US" altLang="ko-KR" sz="1400" b="0" i="0" u="none" strike="noStrike" kern="1200" cap="none" spc="0" normalizeH="0" baseline="0" noProof="0" dirty="0" smtClean="0">
                <a:ln>
                  <a:noFill/>
                </a:ln>
                <a:solidFill>
                  <a:schemeClr val="tx1"/>
                </a:solidFill>
                <a:effectLst/>
                <a:uLnTx/>
                <a:uFillTx/>
                <a:latin typeface="+mj-lt"/>
                <a:ea typeface="+mj-ea"/>
                <a:cs typeface="+mj-cs"/>
              </a:rPr>
              <a:t>1998-2002</a:t>
            </a:r>
            <a:r>
              <a:rPr kumimoji="0" lang="ko-KR" altLang="en-US" sz="1400" b="0" i="0" u="none" strike="noStrike" kern="1200" cap="none" spc="0" normalizeH="0" baseline="0" noProof="0" dirty="0" smtClean="0">
                <a:ln>
                  <a:noFill/>
                </a:ln>
                <a:solidFill>
                  <a:schemeClr val="tx1"/>
                </a:solidFill>
                <a:effectLst/>
                <a:uLnTx/>
                <a:uFillTx/>
                <a:latin typeface="+mj-lt"/>
                <a:ea typeface="+mj-ea"/>
                <a:cs typeface="+mj-cs"/>
              </a:rPr>
              <a:t>김대중대통령</a:t>
            </a:r>
            <a:endParaRPr kumimoji="0" lang="ko-KR" altLang="en-US" sz="1400" b="0" i="0" u="none" strike="noStrike" kern="1200" cap="none" spc="0" normalizeH="0" baseline="0" noProof="0" dirty="0">
              <a:ln>
                <a:noFill/>
              </a:ln>
              <a:solidFill>
                <a:schemeClr val="tx1"/>
              </a:solidFill>
              <a:effectLst/>
              <a:uLnTx/>
              <a:uFillTx/>
              <a:latin typeface="+mj-lt"/>
              <a:ea typeface="+mj-ea"/>
              <a:cs typeface="+mj-cs"/>
            </a:endParaRPr>
          </a:p>
        </p:txBody>
      </p:sp>
      <p:sp>
        <p:nvSpPr>
          <p:cNvPr id="6" name="내용 개체 틀 2"/>
          <p:cNvSpPr txBox="1">
            <a:spLocks/>
          </p:cNvSpPr>
          <p:nvPr/>
        </p:nvSpPr>
        <p:spPr>
          <a:xfrm>
            <a:off x="269844" y="2547136"/>
            <a:ext cx="8458200" cy="1071570"/>
          </a:xfrm>
          <a:prstGeom prst="rect">
            <a:avLst/>
          </a:prstGeom>
        </p:spPr>
        <p:txBody>
          <a:bodyPr vert="horz" lIns="95056" tIns="47528" rIns="95056" bIns="47528" rtlCol="0">
            <a:noAutofit/>
          </a:bodyPr>
          <a:lstStyle/>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ko-KR" altLang="en-US" sz="1800" b="0" i="0" u="none" strike="noStrike" kern="1200" cap="none" spc="0" normalizeH="0" baseline="0" noProof="0" dirty="0" smtClean="0">
                <a:ln>
                  <a:noFill/>
                </a:ln>
                <a:solidFill>
                  <a:schemeClr val="tx1"/>
                </a:solidFill>
                <a:effectLst/>
                <a:uLnTx/>
                <a:uFillTx/>
                <a:latin typeface="+mn-lt"/>
                <a:ea typeface="+mn-ea"/>
                <a:cs typeface="+mn-cs"/>
              </a:rPr>
              <a:t>미래의 주역에 중점</a:t>
            </a:r>
            <a:endParaRPr kumimoji="0" lang="en-US" altLang="ko-KR" sz="1800" b="0" i="0" u="none" strike="noStrike" kern="1200" cap="none" spc="0" normalizeH="0" baseline="0" noProof="0" dirty="0" smtClean="0">
              <a:ln>
                <a:noFill/>
              </a:ln>
              <a:solidFill>
                <a:schemeClr val="tx1"/>
              </a:solidFill>
              <a:effectLst/>
              <a:uLnTx/>
              <a:uFillTx/>
              <a:latin typeface="+mn-lt"/>
              <a:ea typeface="+mn-ea"/>
              <a:cs typeface="+mn-cs"/>
            </a:endParaRPr>
          </a:p>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ko-KR" altLang="en-US" sz="1800" b="0" i="0" u="none" strike="noStrike" kern="1200" cap="none" spc="0" normalizeH="0" baseline="0" noProof="0" dirty="0" smtClean="0">
                <a:ln>
                  <a:noFill/>
                </a:ln>
                <a:solidFill>
                  <a:schemeClr val="tx1"/>
                </a:solidFill>
                <a:effectLst/>
                <a:uLnTx/>
                <a:uFillTx/>
                <a:latin typeface="+mn-lt"/>
                <a:ea typeface="+mn-ea"/>
                <a:cs typeface="+mn-cs"/>
              </a:rPr>
              <a:t>문화관광부소속 청소년 건전육성정책을 중심으로</a:t>
            </a:r>
            <a:endParaRPr kumimoji="0" lang="en-US" altLang="ko-KR" sz="1800" b="0" i="0" u="none" strike="noStrike" kern="1200" cap="none" spc="0" normalizeH="0" baseline="0" noProof="0" dirty="0" smtClean="0">
              <a:ln>
                <a:noFill/>
              </a:ln>
              <a:solidFill>
                <a:schemeClr val="tx1"/>
              </a:solidFill>
              <a:effectLst/>
              <a:uLnTx/>
              <a:uFillTx/>
              <a:latin typeface="+mn-lt"/>
              <a:ea typeface="+mn-ea"/>
              <a:cs typeface="+mn-cs"/>
            </a:endParaRPr>
          </a:p>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lang="ko-KR" altLang="en-US" sz="1800" dirty="0" smtClean="0"/>
              <a:t>오늘의 사회구성원</a:t>
            </a:r>
            <a:r>
              <a:rPr lang="en-US" altLang="ko-KR" sz="1800" dirty="0" smtClean="0"/>
              <a:t>,</a:t>
            </a:r>
            <a:r>
              <a:rPr kumimoji="0" lang="ko-KR" altLang="en-US" sz="1800" b="0" i="0" u="none" strike="noStrike" kern="1200" cap="none" spc="0" normalizeH="0" baseline="0" noProof="0" dirty="0" smtClean="0">
                <a:ln>
                  <a:noFill/>
                </a:ln>
                <a:solidFill>
                  <a:schemeClr val="tx1"/>
                </a:solidFill>
                <a:effectLst/>
                <a:uLnTx/>
                <a:uFillTx/>
                <a:latin typeface="+mn-lt"/>
                <a:ea typeface="+mn-ea"/>
                <a:cs typeface="+mn-cs"/>
              </a:rPr>
              <a:t> </a:t>
            </a:r>
            <a:r>
              <a:rPr kumimoji="0" lang="en-US" altLang="ko-KR" sz="1800" b="0" i="0" u="none" strike="noStrike" kern="1200" cap="none" spc="0" normalizeH="0" baseline="0" noProof="0" dirty="0" smtClean="0">
                <a:ln>
                  <a:noFill/>
                </a:ln>
                <a:solidFill>
                  <a:schemeClr val="tx1"/>
                </a:solidFill>
                <a:effectLst/>
                <a:uLnTx/>
                <a:uFillTx/>
                <a:latin typeface="+mn-lt"/>
                <a:ea typeface="+mn-ea"/>
                <a:cs typeface="+mn-cs"/>
              </a:rPr>
              <a:t>21</a:t>
            </a:r>
            <a:r>
              <a:rPr kumimoji="0" lang="ko-KR" altLang="en-US" sz="1800" b="0" i="0" u="none" strike="noStrike" kern="1200" cap="none" spc="0" normalizeH="0" baseline="0" noProof="0" dirty="0" smtClean="0">
                <a:ln>
                  <a:noFill/>
                </a:ln>
                <a:solidFill>
                  <a:schemeClr val="tx1"/>
                </a:solidFill>
                <a:effectLst/>
                <a:uLnTx/>
                <a:uFillTx/>
                <a:latin typeface="+mn-lt"/>
                <a:ea typeface="+mn-ea"/>
                <a:cs typeface="+mn-cs"/>
              </a:rPr>
              <a:t>세기 청소년상</a:t>
            </a:r>
            <a:r>
              <a:rPr kumimoji="0" lang="en-US" altLang="ko-KR" sz="1800" b="0" i="0" u="none" strike="noStrike" kern="1200" cap="none" spc="0" normalizeH="0" baseline="0" noProof="0" dirty="0" smtClean="0">
                <a:ln>
                  <a:noFill/>
                </a:ln>
                <a:solidFill>
                  <a:schemeClr val="tx1"/>
                </a:solidFill>
                <a:effectLst/>
                <a:uLnTx/>
                <a:uFillTx/>
                <a:latin typeface="+mn-lt"/>
                <a:ea typeface="+mn-ea"/>
                <a:cs typeface="+mn-cs"/>
              </a:rPr>
              <a:t>,</a:t>
            </a:r>
            <a:r>
              <a:rPr kumimoji="0" lang="ko-KR" altLang="en-US" sz="1800" b="0" i="0" u="none" strike="noStrike" kern="1200" cap="none" spc="0" normalizeH="0" baseline="0" noProof="0" dirty="0" smtClean="0">
                <a:ln>
                  <a:noFill/>
                </a:ln>
                <a:solidFill>
                  <a:schemeClr val="tx1"/>
                </a:solidFill>
                <a:effectLst/>
                <a:uLnTx/>
                <a:uFillTx/>
                <a:latin typeface="+mn-lt"/>
                <a:ea typeface="+mn-ea"/>
                <a:cs typeface="+mn-cs"/>
              </a:rPr>
              <a:t>수련활동프로그램데이터베이스구축 </a:t>
            </a:r>
            <a:endParaRPr kumimoji="0" lang="ko-KR" altLang="en-US" sz="18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7" name="표 6"/>
          <p:cNvGraphicFramePr>
            <a:graphicFrameLocks noGrp="1"/>
          </p:cNvGraphicFramePr>
          <p:nvPr/>
        </p:nvGraphicFramePr>
        <p:xfrm>
          <a:off x="198406" y="4190210"/>
          <a:ext cx="9199594" cy="2975766"/>
        </p:xfrm>
        <a:graphic>
          <a:graphicData uri="http://schemas.openxmlformats.org/drawingml/2006/table">
            <a:tbl>
              <a:tblPr firstRow="1" bandRow="1">
                <a:tableStyleId>{5C22544A-7EE6-4342-B048-85BDC9FD1C3A}</a:tableStyleId>
              </a:tblPr>
              <a:tblGrid>
                <a:gridCol w="4599797"/>
                <a:gridCol w="4599797"/>
              </a:tblGrid>
              <a:tr h="495961">
                <a:tc gridSpan="2">
                  <a:txBody>
                    <a:bodyPr/>
                    <a:lstStyle/>
                    <a:p>
                      <a:pPr algn="ctr" latinLnBrk="1"/>
                      <a:r>
                        <a:rPr lang="ko-KR" altLang="en-US" dirty="0" smtClean="0"/>
                        <a:t>오늘의 사회 구성원으로서 독립된 인격체         </a:t>
                      </a:r>
                      <a:endParaRPr lang="ko-KR" altLang="en-US" dirty="0"/>
                    </a:p>
                  </a:txBody>
                  <a:tcPr/>
                </a:tc>
                <a:tc hMerge="1">
                  <a:txBody>
                    <a:bodyPr/>
                    <a:lstStyle/>
                    <a:p>
                      <a:pPr latinLnBrk="1"/>
                      <a:endParaRPr lang="ko-KR" altLang="en-US" dirty="0"/>
                    </a:p>
                  </a:txBody>
                  <a:tcPr/>
                </a:tc>
              </a:tr>
              <a:tr h="495961">
                <a:tc>
                  <a:txBody>
                    <a:bodyPr/>
                    <a:lstStyle/>
                    <a:p>
                      <a:pPr algn="ctr" latinLnBrk="1"/>
                      <a:r>
                        <a:rPr lang="ko-KR" altLang="en-US" dirty="0" smtClean="0"/>
                        <a:t>미래의 주인공으로 권리 유보</a:t>
                      </a:r>
                      <a:endParaRPr lang="ko-KR" altLang="en-US" dirty="0"/>
                    </a:p>
                  </a:txBody>
                  <a:tcPr/>
                </a:tc>
                <a:tc>
                  <a:txBody>
                    <a:bodyPr/>
                    <a:lstStyle/>
                    <a:p>
                      <a:pPr algn="ctr" latinLnBrk="1"/>
                      <a:r>
                        <a:rPr lang="ko-KR" altLang="en-US" dirty="0" smtClean="0"/>
                        <a:t>오늘의 사회 구성원으로 권익 증진</a:t>
                      </a:r>
                      <a:endParaRPr lang="ko-KR" altLang="en-US" dirty="0"/>
                    </a:p>
                  </a:txBody>
                  <a:tcPr/>
                </a:tc>
              </a:tr>
              <a:tr h="495961">
                <a:tc>
                  <a:txBody>
                    <a:bodyPr/>
                    <a:lstStyle/>
                    <a:p>
                      <a:pPr algn="ctr" latinLnBrk="1"/>
                      <a:r>
                        <a:rPr lang="ko-KR" altLang="en-US" dirty="0" smtClean="0"/>
                        <a:t>성인 주도</a:t>
                      </a:r>
                      <a:r>
                        <a:rPr lang="en-US" altLang="ko-KR" dirty="0" smtClean="0"/>
                        <a:t>, </a:t>
                      </a:r>
                      <a:r>
                        <a:rPr lang="ko-KR" altLang="en-US" dirty="0" smtClean="0"/>
                        <a:t>정책대상의 청소년</a:t>
                      </a:r>
                      <a:endParaRPr lang="ko-KR" altLang="en-US" dirty="0"/>
                    </a:p>
                  </a:txBody>
                  <a:tcPr/>
                </a:tc>
                <a:tc>
                  <a:txBody>
                    <a:bodyPr/>
                    <a:lstStyle/>
                    <a:p>
                      <a:pPr algn="ctr" latinLnBrk="1"/>
                      <a:r>
                        <a:rPr lang="ko-KR" altLang="en-US" dirty="0" smtClean="0"/>
                        <a:t>청소년 참여</a:t>
                      </a:r>
                      <a:r>
                        <a:rPr lang="en-US" altLang="ko-KR" dirty="0" smtClean="0"/>
                        <a:t>, </a:t>
                      </a:r>
                      <a:r>
                        <a:rPr lang="ko-KR" altLang="en-US" dirty="0" smtClean="0"/>
                        <a:t>정책주체로서의 청소년</a:t>
                      </a:r>
                      <a:endParaRPr lang="ko-KR" altLang="en-US" dirty="0"/>
                    </a:p>
                  </a:txBody>
                  <a:tcPr/>
                </a:tc>
              </a:tr>
              <a:tr h="495961">
                <a:tc>
                  <a:txBody>
                    <a:bodyPr/>
                    <a:lstStyle/>
                    <a:p>
                      <a:pPr algn="ctr" latinLnBrk="1"/>
                      <a:r>
                        <a:rPr lang="ko-KR" altLang="en-US" dirty="0" smtClean="0"/>
                        <a:t>소수 문제청소년의 지도 보호</a:t>
                      </a:r>
                      <a:endParaRPr lang="ko-KR" altLang="en-US" dirty="0"/>
                    </a:p>
                  </a:txBody>
                  <a:tcPr/>
                </a:tc>
                <a:tc>
                  <a:txBody>
                    <a:bodyPr/>
                    <a:lstStyle/>
                    <a:p>
                      <a:pPr algn="ctr" latinLnBrk="1"/>
                      <a:r>
                        <a:rPr lang="ko-KR" altLang="en-US" dirty="0" smtClean="0"/>
                        <a:t>다수 건강한 청소년의 활동지원</a:t>
                      </a:r>
                      <a:endParaRPr lang="ko-KR" altLang="en-US" dirty="0"/>
                    </a:p>
                  </a:txBody>
                  <a:tcPr/>
                </a:tc>
              </a:tr>
              <a:tr h="495961">
                <a:tc>
                  <a:txBody>
                    <a:bodyPr/>
                    <a:lstStyle/>
                    <a:p>
                      <a:pPr algn="ctr" latinLnBrk="1"/>
                      <a:r>
                        <a:rPr lang="ko-KR" altLang="en-US" dirty="0" smtClean="0"/>
                        <a:t>공급자 시설 위주의 양적 성장</a:t>
                      </a:r>
                      <a:endParaRPr lang="ko-KR" altLang="en-US" dirty="0"/>
                    </a:p>
                  </a:txBody>
                  <a:tcPr/>
                </a:tc>
                <a:tc>
                  <a:txBody>
                    <a:bodyPr/>
                    <a:lstStyle/>
                    <a:p>
                      <a:pPr algn="ctr" latinLnBrk="1"/>
                      <a:r>
                        <a:rPr lang="ko-KR" altLang="en-US" dirty="0" smtClean="0"/>
                        <a:t>수요자 프로그램 중심의 질적 향상</a:t>
                      </a:r>
                      <a:endParaRPr lang="ko-KR" altLang="en-US" dirty="0"/>
                    </a:p>
                  </a:txBody>
                  <a:tcPr/>
                </a:tc>
              </a:tr>
              <a:tr h="495961">
                <a:tc>
                  <a:txBody>
                    <a:bodyPr/>
                    <a:lstStyle/>
                    <a:p>
                      <a:pPr algn="ctr" latinLnBrk="1"/>
                      <a:r>
                        <a:rPr lang="ko-KR" altLang="en-US" dirty="0" smtClean="0"/>
                        <a:t>중앙 중심의 규제와 닫힌 운영</a:t>
                      </a:r>
                      <a:endParaRPr lang="ko-KR" altLang="en-US" dirty="0"/>
                    </a:p>
                  </a:txBody>
                  <a:tcPr/>
                </a:tc>
                <a:tc>
                  <a:txBody>
                    <a:bodyPr/>
                    <a:lstStyle/>
                    <a:p>
                      <a:pPr algn="ctr" latinLnBrk="1"/>
                      <a:r>
                        <a:rPr lang="ko-KR" altLang="en-US" dirty="0" smtClean="0"/>
                        <a:t>지역 현장 중심의 자율과 열린 운영</a:t>
                      </a:r>
                      <a:endParaRPr lang="ko-KR" altLang="en-US" dirty="0"/>
                    </a:p>
                  </a:txBody>
                  <a:tcPr/>
                </a:tc>
              </a:tr>
            </a:tbl>
          </a:graphicData>
        </a:graphic>
      </p:graphicFrame>
      <p:sp>
        <p:nvSpPr>
          <p:cNvPr id="8" name="제목 1"/>
          <p:cNvSpPr txBox="1">
            <a:spLocks/>
          </p:cNvSpPr>
          <p:nvPr/>
        </p:nvSpPr>
        <p:spPr>
          <a:xfrm>
            <a:off x="0" y="3618706"/>
            <a:ext cx="5127628" cy="471354"/>
          </a:xfrm>
          <a:prstGeom prst="rect">
            <a:avLst/>
          </a:prstGeom>
          <a:solidFill>
            <a:schemeClr val="accent1">
              <a:lumMod val="20000"/>
              <a:lumOff val="80000"/>
            </a:schemeClr>
          </a:solidFill>
        </p:spPr>
        <p:txBody>
          <a:bodyPr vert="horz" lIns="95056" tIns="47528" rIns="95056" bIns="47528" rtlCol="0" anchor="ctr">
            <a:normAutofit fontScale="97500"/>
          </a:bodyPr>
          <a:lstStyle/>
          <a:p>
            <a:pPr marL="0" marR="0" lvl="0" indent="0" algn="ctr" defTabSz="950568" rtl="0" eaLnBrk="1" fontAlgn="auto" latinLnBrk="1" hangingPunct="1">
              <a:lnSpc>
                <a:spcPct val="100000"/>
              </a:lnSpc>
              <a:spcBef>
                <a:spcPct val="0"/>
              </a:spcBef>
              <a:spcAft>
                <a:spcPts val="0"/>
              </a:spcAft>
              <a:buClrTx/>
              <a:buSzTx/>
              <a:buFontTx/>
              <a:buNone/>
              <a:tabLst/>
              <a:defRPr/>
            </a:pPr>
            <a:r>
              <a:rPr kumimoji="0" lang="ko-KR" altLang="en-US" sz="1400" b="0" i="0" u="none" strike="noStrike" kern="1200" cap="none" spc="0" normalizeH="0" baseline="0" noProof="0" dirty="0" smtClean="0">
                <a:ln>
                  <a:noFill/>
                </a:ln>
                <a:solidFill>
                  <a:schemeClr val="tx1"/>
                </a:solidFill>
                <a:effectLst/>
                <a:uLnTx/>
                <a:uFillTx/>
                <a:latin typeface="+mj-lt"/>
                <a:ea typeface="+mj-ea"/>
                <a:cs typeface="+mj-cs"/>
              </a:rPr>
              <a:t>청소년정책의 방향전환 </a:t>
            </a:r>
            <a:r>
              <a:rPr kumimoji="0" lang="en-US" altLang="ko-KR" sz="1400" b="0" i="0" u="none" strike="noStrike" kern="1200" cap="none" spc="0" normalizeH="0" baseline="0" noProof="0" dirty="0" smtClean="0">
                <a:ln>
                  <a:noFill/>
                </a:ln>
                <a:solidFill>
                  <a:schemeClr val="tx1"/>
                </a:solidFill>
                <a:effectLst/>
                <a:uLnTx/>
                <a:uFillTx/>
                <a:latin typeface="+mj-lt"/>
                <a:ea typeface="+mj-ea"/>
                <a:cs typeface="+mj-cs"/>
              </a:rPr>
              <a:t>1</a:t>
            </a:r>
            <a:r>
              <a:rPr kumimoji="0" lang="ko-KR" altLang="en-US" sz="1400" b="0" i="0" u="none" strike="noStrike" kern="1200" cap="none" spc="0" normalizeH="0" baseline="0" noProof="0" dirty="0" smtClean="0">
                <a:ln>
                  <a:noFill/>
                </a:ln>
                <a:solidFill>
                  <a:schemeClr val="tx1"/>
                </a:solidFill>
                <a:effectLst/>
                <a:uLnTx/>
                <a:uFillTx/>
                <a:latin typeface="+mj-lt"/>
                <a:ea typeface="+mj-ea"/>
                <a:cs typeface="+mj-cs"/>
              </a:rPr>
              <a:t>차에서 </a:t>
            </a:r>
            <a:r>
              <a:rPr kumimoji="0" lang="en-US" altLang="ko-KR" sz="1400" b="0" i="0" u="none" strike="noStrike" kern="1200" cap="none" spc="0" normalizeH="0" baseline="0" noProof="0" dirty="0" smtClean="0">
                <a:ln>
                  <a:noFill/>
                </a:ln>
                <a:solidFill>
                  <a:schemeClr val="tx1"/>
                </a:solidFill>
                <a:effectLst/>
                <a:uLnTx/>
                <a:uFillTx/>
                <a:latin typeface="+mj-lt"/>
                <a:ea typeface="+mj-ea"/>
                <a:cs typeface="+mj-cs"/>
              </a:rPr>
              <a:t>2</a:t>
            </a:r>
            <a:r>
              <a:rPr kumimoji="0" lang="ko-KR" altLang="en-US" sz="1400" b="0" i="0" u="none" strike="noStrike" kern="1200" cap="none" spc="0" normalizeH="0" baseline="0" noProof="0" dirty="0" smtClean="0">
                <a:ln>
                  <a:noFill/>
                </a:ln>
                <a:solidFill>
                  <a:schemeClr val="tx1"/>
                </a:solidFill>
                <a:effectLst/>
                <a:uLnTx/>
                <a:uFillTx/>
                <a:latin typeface="+mj-lt"/>
                <a:ea typeface="+mj-ea"/>
                <a:cs typeface="+mj-cs"/>
              </a:rPr>
              <a:t>차로 </a:t>
            </a:r>
            <a:r>
              <a:rPr kumimoji="0" lang="ko-KR" altLang="en-US" sz="1400" b="0" i="0" u="none" strike="noStrike" kern="1200" cap="none" spc="0" normalizeH="0" baseline="0" noProof="0" dirty="0" err="1" smtClean="0">
                <a:ln>
                  <a:noFill/>
                </a:ln>
                <a:solidFill>
                  <a:schemeClr val="tx1"/>
                </a:solidFill>
                <a:effectLst/>
                <a:uLnTx/>
                <a:uFillTx/>
                <a:latin typeface="+mj-lt"/>
                <a:ea typeface="+mj-ea"/>
                <a:cs typeface="+mj-cs"/>
              </a:rPr>
              <a:t>바꾸어진것</a:t>
            </a:r>
            <a:endParaRPr kumimoji="0" lang="ko-KR" altLang="en-US" sz="1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269844" y="618310"/>
            <a:ext cx="8458200" cy="1285884"/>
          </a:xfrm>
        </p:spPr>
        <p:txBody>
          <a:bodyPr>
            <a:noAutofit/>
          </a:bodyPr>
          <a:lstStyle/>
          <a:p>
            <a:r>
              <a:rPr lang="ko-KR" altLang="en-US" sz="1800" dirty="0" smtClean="0"/>
              <a:t>주</a:t>
            </a:r>
            <a:r>
              <a:rPr lang="en-US" altLang="ko-KR" sz="1800" dirty="0" smtClean="0"/>
              <a:t>5</a:t>
            </a:r>
            <a:r>
              <a:rPr lang="ko-KR" altLang="en-US" sz="1800" dirty="0" smtClean="0"/>
              <a:t>일제 수업시대의 도래</a:t>
            </a:r>
            <a:endParaRPr lang="en-US" altLang="ko-KR" sz="1800" dirty="0" smtClean="0"/>
          </a:p>
          <a:p>
            <a:r>
              <a:rPr lang="ko-KR" altLang="en-US" sz="1800" dirty="0" smtClean="0"/>
              <a:t>참여</a:t>
            </a:r>
            <a:r>
              <a:rPr lang="en-US" altLang="ko-KR" sz="1800" dirty="0" smtClean="0"/>
              <a:t>, </a:t>
            </a:r>
            <a:r>
              <a:rPr lang="ko-KR" altLang="en-US" sz="1800" dirty="0" smtClean="0"/>
              <a:t>소통</a:t>
            </a:r>
            <a:r>
              <a:rPr lang="en-US" altLang="ko-KR" sz="1800" dirty="0" smtClean="0"/>
              <a:t>, </a:t>
            </a:r>
            <a:r>
              <a:rPr lang="ko-KR" altLang="en-US" sz="1800" dirty="0" smtClean="0"/>
              <a:t>체험을 이념으로 삼아 도전하는 청소년</a:t>
            </a:r>
            <a:r>
              <a:rPr lang="en-US" altLang="ko-KR" sz="1800" dirty="0" smtClean="0"/>
              <a:t>,</a:t>
            </a:r>
            <a:r>
              <a:rPr lang="ko-KR" altLang="en-US" sz="1800" dirty="0" smtClean="0"/>
              <a:t> 꿈이 있는 사회 </a:t>
            </a:r>
            <a:r>
              <a:rPr lang="en-US" altLang="ko-KR" sz="1800" dirty="0" smtClean="0"/>
              <a:t>,</a:t>
            </a:r>
            <a:r>
              <a:rPr lang="ko-KR" altLang="en-US" sz="1800" dirty="0" smtClean="0"/>
              <a:t>청소년과 함께 꿈과 희망의 동북아 중심 국가 실현</a:t>
            </a:r>
            <a:endParaRPr lang="en-US" altLang="ko-KR" sz="1800" dirty="0" smtClean="0"/>
          </a:p>
          <a:p>
            <a:r>
              <a:rPr lang="ko-KR" altLang="en-US" sz="1800" dirty="0" err="1" smtClean="0"/>
              <a:t>주류화전략</a:t>
            </a:r>
            <a:r>
              <a:rPr lang="en-US" altLang="ko-KR" sz="1800" dirty="0" smtClean="0"/>
              <a:t>, </a:t>
            </a:r>
            <a:r>
              <a:rPr lang="ko-KR" altLang="en-US" sz="1800" dirty="0" err="1" smtClean="0"/>
              <a:t>지역화전략</a:t>
            </a:r>
            <a:r>
              <a:rPr lang="en-US" altLang="ko-KR" sz="1800" dirty="0" smtClean="0"/>
              <a:t>, </a:t>
            </a:r>
            <a:r>
              <a:rPr lang="ko-KR" altLang="en-US" sz="1800" dirty="0" err="1" smtClean="0"/>
              <a:t>차별화전략</a:t>
            </a:r>
            <a:r>
              <a:rPr lang="en-US" altLang="ko-KR" sz="1800" dirty="0" smtClean="0"/>
              <a:t>,</a:t>
            </a:r>
            <a:r>
              <a:rPr lang="ko-KR" altLang="en-US" sz="1800" dirty="0" err="1" smtClean="0"/>
              <a:t>파트너쉽전략</a:t>
            </a:r>
            <a:endParaRPr lang="ko-KR" altLang="en-US" sz="1800" dirty="0"/>
          </a:p>
        </p:txBody>
      </p:sp>
      <p:sp>
        <p:nvSpPr>
          <p:cNvPr id="4" name="제목 1"/>
          <p:cNvSpPr>
            <a:spLocks noGrp="1"/>
          </p:cNvSpPr>
          <p:nvPr>
            <p:ph type="title"/>
          </p:nvPr>
        </p:nvSpPr>
        <p:spPr>
          <a:xfrm>
            <a:off x="0" y="0"/>
            <a:ext cx="3157529" cy="471354"/>
          </a:xfrm>
          <a:solidFill>
            <a:schemeClr val="accent1">
              <a:lumMod val="20000"/>
              <a:lumOff val="80000"/>
            </a:schemeClr>
          </a:solidFill>
        </p:spPr>
        <p:txBody>
          <a:bodyPr>
            <a:normAutofit fontScale="90000"/>
          </a:bodyPr>
          <a:lstStyle/>
          <a:p>
            <a:r>
              <a:rPr lang="ko-KR" altLang="en-US" sz="1400" dirty="0" smtClean="0"/>
              <a:t>제</a:t>
            </a:r>
            <a:r>
              <a:rPr lang="en-US" altLang="ko-KR" sz="1400" dirty="0" smtClean="0"/>
              <a:t>3</a:t>
            </a:r>
            <a:r>
              <a:rPr lang="ko-KR" altLang="en-US" sz="1400" dirty="0" smtClean="0"/>
              <a:t>차 청소년육성</a:t>
            </a:r>
            <a:r>
              <a:rPr lang="en-US" altLang="ko-KR" sz="1400" dirty="0" smtClean="0"/>
              <a:t>5</a:t>
            </a:r>
            <a:r>
              <a:rPr lang="ko-KR" altLang="en-US" sz="1400" dirty="0" err="1" smtClean="0"/>
              <a:t>개년계획</a:t>
            </a:r>
            <a:r>
              <a:rPr lang="en-US" altLang="ko-KR" sz="1400" dirty="0" smtClean="0"/>
              <a:t>2003-2007</a:t>
            </a:r>
            <a:r>
              <a:rPr lang="ko-KR" altLang="en-US" sz="1400" dirty="0" smtClean="0"/>
              <a:t>노무현대통령</a:t>
            </a:r>
            <a:endParaRPr lang="ko-KR" altLang="en-US" sz="1400" dirty="0"/>
          </a:p>
        </p:txBody>
      </p:sp>
      <p:sp>
        <p:nvSpPr>
          <p:cNvPr id="5" name="제목 1"/>
          <p:cNvSpPr txBox="1">
            <a:spLocks/>
          </p:cNvSpPr>
          <p:nvPr/>
        </p:nvSpPr>
        <p:spPr>
          <a:xfrm>
            <a:off x="0" y="1975632"/>
            <a:ext cx="3157529" cy="471354"/>
          </a:xfrm>
          <a:prstGeom prst="rect">
            <a:avLst/>
          </a:prstGeom>
          <a:solidFill>
            <a:schemeClr val="accent1">
              <a:lumMod val="20000"/>
              <a:lumOff val="80000"/>
            </a:schemeClr>
          </a:solidFill>
        </p:spPr>
        <p:txBody>
          <a:bodyPr vert="horz" lIns="95056" tIns="47528" rIns="95056" bIns="47528" rtlCol="0" anchor="ctr">
            <a:normAutofit fontScale="90000" lnSpcReduction="10000"/>
          </a:bodyPr>
          <a:lstStyle/>
          <a:p>
            <a:pPr marL="0" marR="0" lvl="0" indent="0" algn="ctr" defTabSz="950568" rtl="0" eaLnBrk="1" fontAlgn="auto" latinLnBrk="1" hangingPunct="1">
              <a:lnSpc>
                <a:spcPct val="100000"/>
              </a:lnSpc>
              <a:spcBef>
                <a:spcPct val="0"/>
              </a:spcBef>
              <a:spcAft>
                <a:spcPts val="0"/>
              </a:spcAft>
              <a:buClrTx/>
              <a:buSzTx/>
              <a:buFontTx/>
              <a:buNone/>
              <a:tabLst/>
              <a:defRPr/>
            </a:pPr>
            <a:r>
              <a:rPr kumimoji="0" lang="ko-KR" altLang="en-US" sz="1400" b="0" i="0" u="none" strike="noStrike" kern="1200" cap="none" spc="0" normalizeH="0" baseline="0" noProof="0" dirty="0" smtClean="0">
                <a:ln>
                  <a:noFill/>
                </a:ln>
                <a:solidFill>
                  <a:schemeClr val="tx1"/>
                </a:solidFill>
                <a:effectLst/>
                <a:uLnTx/>
                <a:uFillTx/>
                <a:latin typeface="+mj-lt"/>
                <a:ea typeface="+mj-ea"/>
                <a:cs typeface="+mj-cs"/>
              </a:rPr>
              <a:t>제</a:t>
            </a:r>
            <a:r>
              <a:rPr lang="en-US" altLang="ko-KR" sz="1400" noProof="0" dirty="0" smtClean="0">
                <a:latin typeface="+mj-lt"/>
                <a:ea typeface="+mj-ea"/>
                <a:cs typeface="+mj-cs"/>
              </a:rPr>
              <a:t>4</a:t>
            </a:r>
            <a:r>
              <a:rPr kumimoji="0" lang="ko-KR" altLang="en-US" sz="1400" b="0" i="0" u="none" strike="noStrike" kern="1200" cap="none" spc="0" normalizeH="0" baseline="0" noProof="0" dirty="0" smtClean="0">
                <a:ln>
                  <a:noFill/>
                </a:ln>
                <a:solidFill>
                  <a:schemeClr val="tx1"/>
                </a:solidFill>
                <a:effectLst/>
                <a:uLnTx/>
                <a:uFillTx/>
                <a:latin typeface="+mj-lt"/>
                <a:ea typeface="+mj-ea"/>
                <a:cs typeface="+mj-cs"/>
              </a:rPr>
              <a:t>차 청소년육성</a:t>
            </a:r>
            <a:r>
              <a:rPr kumimoji="0" lang="en-US" altLang="ko-KR" sz="1400" b="0" i="0" u="none" strike="noStrike" kern="1200" cap="none" spc="0" normalizeH="0" baseline="0" noProof="0" dirty="0" smtClean="0">
                <a:ln>
                  <a:noFill/>
                </a:ln>
                <a:solidFill>
                  <a:schemeClr val="tx1"/>
                </a:solidFill>
                <a:effectLst/>
                <a:uLnTx/>
                <a:uFillTx/>
                <a:latin typeface="+mj-lt"/>
                <a:ea typeface="+mj-ea"/>
                <a:cs typeface="+mj-cs"/>
              </a:rPr>
              <a:t>5</a:t>
            </a:r>
            <a:r>
              <a:rPr kumimoji="0" lang="ko-KR" altLang="en-US" sz="1400" b="0" i="0" u="none" strike="noStrike" kern="1200" cap="none" spc="0" normalizeH="0" baseline="0" noProof="0" dirty="0" err="1" smtClean="0">
                <a:ln>
                  <a:noFill/>
                </a:ln>
                <a:solidFill>
                  <a:schemeClr val="tx1"/>
                </a:solidFill>
                <a:effectLst/>
                <a:uLnTx/>
                <a:uFillTx/>
                <a:latin typeface="+mj-lt"/>
                <a:ea typeface="+mj-ea"/>
                <a:cs typeface="+mj-cs"/>
              </a:rPr>
              <a:t>개년계획</a:t>
            </a:r>
            <a:r>
              <a:rPr kumimoji="0" lang="en-US" altLang="ko-KR" sz="1400" b="0" i="0" u="none" strike="noStrike" kern="1200" cap="none" spc="0" normalizeH="0" baseline="0" noProof="0" dirty="0" smtClean="0">
                <a:ln>
                  <a:noFill/>
                </a:ln>
                <a:solidFill>
                  <a:schemeClr val="tx1"/>
                </a:solidFill>
                <a:effectLst/>
                <a:uLnTx/>
                <a:uFillTx/>
                <a:latin typeface="+mj-lt"/>
                <a:ea typeface="+mj-ea"/>
                <a:cs typeface="+mj-cs"/>
              </a:rPr>
              <a:t>2008-2012</a:t>
            </a:r>
            <a:r>
              <a:rPr kumimoji="0" lang="ko-KR" altLang="en-US" sz="1400" b="0" i="0" u="none" strike="noStrike" kern="1200" cap="none" spc="0" normalizeH="0" baseline="0" noProof="0" dirty="0" err="1" smtClean="0">
                <a:ln>
                  <a:noFill/>
                </a:ln>
                <a:solidFill>
                  <a:schemeClr val="tx1"/>
                </a:solidFill>
                <a:effectLst/>
                <a:uLnTx/>
                <a:uFillTx/>
                <a:latin typeface="+mj-lt"/>
                <a:ea typeface="+mj-ea"/>
                <a:cs typeface="+mj-cs"/>
              </a:rPr>
              <a:t>이명박대통령</a:t>
            </a:r>
            <a:endParaRPr kumimoji="0" lang="ko-KR" altLang="en-US" sz="1400" b="0" i="0" u="none" strike="noStrike" kern="1200" cap="none" spc="0" normalizeH="0" baseline="0" noProof="0" dirty="0">
              <a:ln>
                <a:noFill/>
              </a:ln>
              <a:solidFill>
                <a:schemeClr val="tx1"/>
              </a:solidFill>
              <a:effectLst/>
              <a:uLnTx/>
              <a:uFillTx/>
              <a:latin typeface="+mj-lt"/>
              <a:ea typeface="+mj-ea"/>
              <a:cs typeface="+mj-cs"/>
            </a:endParaRPr>
          </a:p>
        </p:txBody>
      </p:sp>
      <p:sp>
        <p:nvSpPr>
          <p:cNvPr id="6" name="내용 개체 틀 2"/>
          <p:cNvSpPr txBox="1">
            <a:spLocks/>
          </p:cNvSpPr>
          <p:nvPr/>
        </p:nvSpPr>
        <p:spPr>
          <a:xfrm>
            <a:off x="269844" y="2547136"/>
            <a:ext cx="8458200" cy="1571636"/>
          </a:xfrm>
          <a:prstGeom prst="rect">
            <a:avLst/>
          </a:prstGeom>
        </p:spPr>
        <p:txBody>
          <a:bodyPr vert="horz" lIns="95056" tIns="47528" rIns="95056" bIns="47528" rtlCol="0">
            <a:noAutofit/>
          </a:bodyPr>
          <a:lstStyle/>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ko-KR" altLang="en-US" sz="1800" b="0" i="0" u="none" strike="noStrike" kern="1200" cap="none" spc="0" normalizeH="0" baseline="0" noProof="0" dirty="0" smtClean="0">
                <a:ln>
                  <a:noFill/>
                </a:ln>
                <a:solidFill>
                  <a:schemeClr val="tx1"/>
                </a:solidFill>
                <a:effectLst/>
                <a:uLnTx/>
                <a:uFillTx/>
                <a:latin typeface="+mn-lt"/>
                <a:ea typeface="+mn-ea"/>
                <a:cs typeface="+mn-cs"/>
              </a:rPr>
              <a:t>역량강화와 기회균등</a:t>
            </a:r>
            <a:endParaRPr kumimoji="0" lang="en-US" altLang="ko-KR" sz="1800" b="0" i="0" u="none" strike="noStrike" kern="1200" cap="none" spc="0" normalizeH="0" baseline="0" noProof="0" dirty="0" smtClean="0">
              <a:ln>
                <a:noFill/>
              </a:ln>
              <a:solidFill>
                <a:schemeClr val="tx1"/>
              </a:solidFill>
              <a:effectLst/>
              <a:uLnTx/>
              <a:uFillTx/>
              <a:latin typeface="+mn-lt"/>
              <a:ea typeface="+mn-ea"/>
              <a:cs typeface="+mn-cs"/>
            </a:endParaRPr>
          </a:p>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lang="ko-KR" altLang="en-US" sz="1800" dirty="0" smtClean="0"/>
              <a:t>청소년 희망세상</a:t>
            </a:r>
            <a:r>
              <a:rPr lang="en-US" altLang="ko-KR" sz="1800" dirty="0" smtClean="0"/>
              <a:t>3H</a:t>
            </a:r>
            <a:r>
              <a:rPr lang="ko-KR" altLang="en-US" sz="1800" dirty="0" smtClean="0"/>
              <a:t>실현</a:t>
            </a:r>
            <a:r>
              <a:rPr lang="en-US" altLang="ko-KR" sz="1800" dirty="0" smtClean="0"/>
              <a:t> </a:t>
            </a:r>
            <a:r>
              <a:rPr kumimoji="0" lang="en-US" altLang="ko-KR" sz="1800" b="0" i="0" u="none" strike="noStrike" kern="1200" cap="none" spc="0" normalizeH="0" baseline="0" noProof="0" dirty="0" smtClean="0">
                <a:ln>
                  <a:noFill/>
                </a:ln>
                <a:solidFill>
                  <a:schemeClr val="tx1"/>
                </a:solidFill>
                <a:effectLst/>
                <a:uLnTx/>
                <a:uFillTx/>
                <a:latin typeface="+mn-lt"/>
                <a:ea typeface="+mn-ea"/>
                <a:cs typeface="+mn-cs"/>
              </a:rPr>
              <a:t>Happiness, Health, Hub</a:t>
            </a:r>
          </a:p>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lang="ko-KR" altLang="en-US" sz="1800" dirty="0" smtClean="0"/>
              <a:t>청소년은 행복합니다</a:t>
            </a:r>
            <a:r>
              <a:rPr lang="en-US" altLang="ko-KR" sz="1800" dirty="0" smtClean="0"/>
              <a:t>,</a:t>
            </a:r>
            <a:r>
              <a:rPr lang="ko-KR" altLang="en-US" sz="1800" dirty="0" smtClean="0"/>
              <a:t> 청소년은 건강합니다</a:t>
            </a:r>
            <a:r>
              <a:rPr lang="en-US" altLang="ko-KR" sz="1800" dirty="0" smtClean="0"/>
              <a:t>,</a:t>
            </a:r>
            <a:r>
              <a:rPr lang="ko-KR" altLang="en-US" sz="1800" dirty="0" smtClean="0"/>
              <a:t> 청소년은 세계의 주역입니다</a:t>
            </a:r>
            <a:endParaRPr lang="en-US" altLang="ko-KR" sz="1800" dirty="0" smtClean="0"/>
          </a:p>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ko-KR" altLang="en-US" sz="1800" b="0" i="0" u="none" strike="noStrike" kern="1200" cap="none" spc="0" normalizeH="0" baseline="0" noProof="0" dirty="0" smtClean="0">
                <a:ln>
                  <a:noFill/>
                </a:ln>
                <a:solidFill>
                  <a:schemeClr val="tx1"/>
                </a:solidFill>
                <a:effectLst/>
                <a:uLnTx/>
                <a:uFillTx/>
                <a:latin typeface="+mn-lt"/>
                <a:ea typeface="+mn-ea"/>
                <a:cs typeface="+mn-cs"/>
              </a:rPr>
              <a:t>과학화</a:t>
            </a:r>
            <a:r>
              <a:rPr kumimoji="0" lang="en-US" altLang="ko-KR" sz="1800" b="0" i="0" u="none" strike="noStrike" kern="1200" cap="none" spc="0" normalizeH="0" baseline="0" noProof="0" dirty="0" smtClean="0">
                <a:ln>
                  <a:noFill/>
                </a:ln>
                <a:solidFill>
                  <a:schemeClr val="tx1"/>
                </a:solidFill>
                <a:effectLst/>
                <a:uLnTx/>
                <a:uFillTx/>
                <a:latin typeface="+mn-lt"/>
                <a:ea typeface="+mn-ea"/>
                <a:cs typeface="+mn-cs"/>
              </a:rPr>
              <a:t>,</a:t>
            </a:r>
            <a:r>
              <a:rPr kumimoji="0" lang="ko-KR" altLang="en-US" sz="1800" b="0" i="0" u="none" strike="noStrike" kern="1200" cap="none" spc="0" normalizeH="0" baseline="0" noProof="0" dirty="0" smtClean="0">
                <a:ln>
                  <a:noFill/>
                </a:ln>
                <a:solidFill>
                  <a:schemeClr val="tx1"/>
                </a:solidFill>
                <a:effectLst/>
                <a:uLnTx/>
                <a:uFillTx/>
                <a:latin typeface="+mn-lt"/>
                <a:ea typeface="+mn-ea"/>
                <a:cs typeface="+mn-cs"/>
              </a:rPr>
              <a:t> 네트워크화</a:t>
            </a:r>
            <a:r>
              <a:rPr kumimoji="0" lang="en-US" altLang="ko-KR" sz="1800" b="0" i="0" u="none" strike="noStrike" kern="1200" cap="none" spc="0" normalizeH="0" baseline="0" noProof="0" dirty="0" smtClean="0">
                <a:ln>
                  <a:noFill/>
                </a:ln>
                <a:solidFill>
                  <a:schemeClr val="tx1"/>
                </a:solidFill>
                <a:effectLst/>
                <a:uLnTx/>
                <a:uFillTx/>
                <a:latin typeface="+mn-lt"/>
                <a:ea typeface="+mn-ea"/>
                <a:cs typeface="+mn-cs"/>
              </a:rPr>
              <a:t>,</a:t>
            </a:r>
            <a:r>
              <a:rPr kumimoji="0" lang="ko-KR" altLang="en-US" sz="1800" b="0" i="0" u="none" strike="noStrike" kern="1200" cap="none" spc="0" normalizeH="0" baseline="0" noProof="0" dirty="0" smtClean="0">
                <a:ln>
                  <a:noFill/>
                </a:ln>
                <a:solidFill>
                  <a:schemeClr val="tx1"/>
                </a:solidFill>
                <a:effectLst/>
                <a:uLnTx/>
                <a:uFillTx/>
                <a:latin typeface="+mn-lt"/>
                <a:ea typeface="+mn-ea"/>
                <a:cs typeface="+mn-cs"/>
              </a:rPr>
              <a:t> 지역중심화</a:t>
            </a:r>
            <a:r>
              <a:rPr kumimoji="0" lang="en-US" altLang="ko-KR" sz="1800" b="0" i="0" u="none" strike="noStrike" kern="1200" cap="none" spc="0" normalizeH="0" baseline="0" noProof="0" dirty="0" smtClean="0">
                <a:ln>
                  <a:noFill/>
                </a:ln>
                <a:solidFill>
                  <a:schemeClr val="tx1"/>
                </a:solidFill>
                <a:effectLst/>
                <a:uLnTx/>
                <a:uFillTx/>
                <a:latin typeface="+mn-lt"/>
                <a:ea typeface="+mn-ea"/>
                <a:cs typeface="+mn-cs"/>
              </a:rPr>
              <a:t>,</a:t>
            </a:r>
            <a:r>
              <a:rPr kumimoji="0" lang="ko-KR" altLang="en-US" sz="1800" b="0" i="0" u="none" strike="noStrike" kern="1200" cap="none" spc="0" normalizeH="0" baseline="0" noProof="0" dirty="0" smtClean="0">
                <a:ln>
                  <a:noFill/>
                </a:ln>
                <a:solidFill>
                  <a:schemeClr val="tx1"/>
                </a:solidFill>
                <a:effectLst/>
                <a:uLnTx/>
                <a:uFillTx/>
                <a:latin typeface="+mn-lt"/>
                <a:ea typeface="+mn-ea"/>
                <a:cs typeface="+mn-cs"/>
              </a:rPr>
              <a:t> 일상화</a:t>
            </a:r>
            <a:endParaRPr kumimoji="0" lang="ko-KR" alt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직사각형 8"/>
          <p:cNvSpPr/>
          <p:nvPr/>
        </p:nvSpPr>
        <p:spPr>
          <a:xfrm>
            <a:off x="0" y="4976028"/>
            <a:ext cx="1500198"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mtClean="0"/>
              <a:t>사회투자</a:t>
            </a:r>
            <a:endParaRPr lang="ko-KR" altLang="en-US"/>
          </a:p>
        </p:txBody>
      </p:sp>
      <p:sp>
        <p:nvSpPr>
          <p:cNvPr id="10" name="직사각형 9"/>
          <p:cNvSpPr/>
          <p:nvPr/>
        </p:nvSpPr>
        <p:spPr>
          <a:xfrm>
            <a:off x="1984356" y="4404524"/>
            <a:ext cx="1500198"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dirty="0" smtClean="0"/>
              <a:t>천체 청소년</a:t>
            </a:r>
            <a:endParaRPr lang="ko-KR" altLang="en-US" dirty="0"/>
          </a:p>
        </p:txBody>
      </p:sp>
      <p:sp>
        <p:nvSpPr>
          <p:cNvPr id="11" name="직사각형 10"/>
          <p:cNvSpPr/>
          <p:nvPr/>
        </p:nvSpPr>
        <p:spPr>
          <a:xfrm>
            <a:off x="2127232" y="5690408"/>
            <a:ext cx="1500198"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dirty="0" smtClean="0"/>
              <a:t>소외 청소년</a:t>
            </a:r>
            <a:endParaRPr lang="ko-KR" altLang="en-US" dirty="0"/>
          </a:p>
        </p:txBody>
      </p:sp>
      <p:sp>
        <p:nvSpPr>
          <p:cNvPr id="12" name="직사각형 11"/>
          <p:cNvSpPr/>
          <p:nvPr/>
        </p:nvSpPr>
        <p:spPr>
          <a:xfrm>
            <a:off x="4627562" y="4404524"/>
            <a:ext cx="1500198"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dirty="0" smtClean="0"/>
              <a:t>역량강화</a:t>
            </a:r>
            <a:endParaRPr lang="ko-KR" altLang="en-US" dirty="0"/>
          </a:p>
        </p:txBody>
      </p:sp>
      <p:sp>
        <p:nvSpPr>
          <p:cNvPr id="13" name="직사각형 12"/>
          <p:cNvSpPr/>
          <p:nvPr/>
        </p:nvSpPr>
        <p:spPr>
          <a:xfrm>
            <a:off x="4770438" y="5690408"/>
            <a:ext cx="1500198"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dirty="0" smtClean="0"/>
              <a:t>기회균등</a:t>
            </a:r>
            <a:endParaRPr lang="ko-KR" altLang="en-US" dirty="0"/>
          </a:p>
        </p:txBody>
      </p:sp>
      <p:sp>
        <p:nvSpPr>
          <p:cNvPr id="14" name="직사각형 13"/>
          <p:cNvSpPr/>
          <p:nvPr/>
        </p:nvSpPr>
        <p:spPr>
          <a:xfrm>
            <a:off x="6770702" y="4976028"/>
            <a:ext cx="2627298"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mtClean="0"/>
              <a:t>국가 성장 동력의 핵심</a:t>
            </a:r>
            <a:endParaRPr lang="ko-KR" altLang="en-US" dirty="0"/>
          </a:p>
        </p:txBody>
      </p:sp>
      <p:cxnSp>
        <p:nvCxnSpPr>
          <p:cNvPr id="17" name="직선 화살표 연결선 16"/>
          <p:cNvCxnSpPr>
            <a:stCxn id="9" idx="3"/>
            <a:endCxn id="10" idx="1"/>
          </p:cNvCxnSpPr>
          <p:nvPr/>
        </p:nvCxnSpPr>
        <p:spPr>
          <a:xfrm flipV="1">
            <a:off x="1500198" y="4618838"/>
            <a:ext cx="484158"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직선 화살표 연결선 18"/>
          <p:cNvCxnSpPr>
            <a:stCxn id="9" idx="3"/>
            <a:endCxn id="11" idx="1"/>
          </p:cNvCxnSpPr>
          <p:nvPr/>
        </p:nvCxnSpPr>
        <p:spPr>
          <a:xfrm>
            <a:off x="1500198" y="5190342"/>
            <a:ext cx="627034"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직선 화살표 연결선 20"/>
          <p:cNvCxnSpPr>
            <a:stCxn id="10" idx="3"/>
          </p:cNvCxnSpPr>
          <p:nvPr/>
        </p:nvCxnSpPr>
        <p:spPr>
          <a:xfrm>
            <a:off x="3484554" y="4618838"/>
            <a:ext cx="135732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직선 화살표 연결선 22"/>
          <p:cNvCxnSpPr>
            <a:stCxn id="11" idx="3"/>
            <a:endCxn id="13" idx="1"/>
          </p:cNvCxnSpPr>
          <p:nvPr/>
        </p:nvCxnSpPr>
        <p:spPr>
          <a:xfrm>
            <a:off x="3627430" y="5904722"/>
            <a:ext cx="114300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직선 화살표 연결선 24"/>
          <p:cNvCxnSpPr>
            <a:stCxn id="12" idx="3"/>
          </p:cNvCxnSpPr>
          <p:nvPr/>
        </p:nvCxnSpPr>
        <p:spPr>
          <a:xfrm>
            <a:off x="6127760" y="4618838"/>
            <a:ext cx="785818"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직선 화살표 연결선 26"/>
          <p:cNvCxnSpPr>
            <a:stCxn id="13" idx="3"/>
            <a:endCxn id="14" idx="1"/>
          </p:cNvCxnSpPr>
          <p:nvPr/>
        </p:nvCxnSpPr>
        <p:spPr>
          <a:xfrm flipV="1">
            <a:off x="6270636" y="5190342"/>
            <a:ext cx="500066"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모서리가 둥근 직사각형 27"/>
          <p:cNvSpPr/>
          <p:nvPr/>
        </p:nvSpPr>
        <p:spPr>
          <a:xfrm>
            <a:off x="0" y="6404788"/>
            <a:ext cx="9398000" cy="832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dirty="0" smtClean="0"/>
              <a:t>청소년육성</a:t>
            </a:r>
            <a:r>
              <a:rPr lang="en-US" altLang="ko-KR" dirty="0" smtClean="0"/>
              <a:t>5</a:t>
            </a:r>
            <a:r>
              <a:rPr lang="ko-KR" altLang="en-US" dirty="0" smtClean="0"/>
              <a:t>개년 계획 수립의 법적 근거</a:t>
            </a:r>
            <a:endParaRPr lang="en-US" altLang="ko-KR" dirty="0" smtClean="0"/>
          </a:p>
          <a:p>
            <a:pPr algn="ctr"/>
            <a:r>
              <a:rPr lang="ko-KR" altLang="en-US" dirty="0" smtClean="0"/>
              <a:t>청소년기본법 제</a:t>
            </a:r>
            <a:r>
              <a:rPr lang="en-US" altLang="ko-KR" dirty="0" smtClean="0"/>
              <a:t>13</a:t>
            </a:r>
            <a:r>
              <a:rPr lang="ko-KR" altLang="en-US" dirty="0" smtClean="0"/>
              <a:t>조 청소년육성에 관한 기본계획의 수립</a:t>
            </a:r>
            <a:endParaRPr lang="ko-KR"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69901" y="0"/>
            <a:ext cx="8458200" cy="332558"/>
          </a:xfrm>
        </p:spPr>
        <p:txBody>
          <a:bodyPr>
            <a:normAutofit fontScale="90000"/>
          </a:bodyPr>
          <a:lstStyle/>
          <a:p>
            <a:r>
              <a:rPr lang="ko-KR" altLang="en-US" sz="2000" dirty="0" smtClean="0"/>
              <a:t>청소년헌장</a:t>
            </a:r>
            <a:r>
              <a:rPr lang="en-US" altLang="ko-KR" sz="2000" dirty="0" smtClean="0"/>
              <a:t>—</a:t>
            </a:r>
            <a:r>
              <a:rPr lang="ko-KR" altLang="en-US" sz="2000" dirty="0" smtClean="0"/>
              <a:t>권리와 책임</a:t>
            </a:r>
            <a:endParaRPr lang="ko-KR" altLang="en-US" sz="2000" dirty="0"/>
          </a:p>
        </p:txBody>
      </p:sp>
      <p:sp>
        <p:nvSpPr>
          <p:cNvPr id="3" name="내용 개체 틀 2"/>
          <p:cNvSpPr>
            <a:spLocks noGrp="1"/>
          </p:cNvSpPr>
          <p:nvPr>
            <p:ph idx="1"/>
          </p:nvPr>
        </p:nvSpPr>
        <p:spPr>
          <a:xfrm>
            <a:off x="341282" y="403996"/>
            <a:ext cx="8458200" cy="3357586"/>
          </a:xfrm>
        </p:spPr>
        <p:txBody>
          <a:bodyPr>
            <a:normAutofit lnSpcReduction="10000"/>
          </a:bodyPr>
          <a:lstStyle/>
          <a:p>
            <a:r>
              <a:rPr lang="ko-KR" altLang="en-US" sz="2000" dirty="0" smtClean="0"/>
              <a:t>청소년은 자기 삶의 주인이다</a:t>
            </a:r>
            <a:endParaRPr lang="en-US" altLang="ko-KR" sz="2000" dirty="0" smtClean="0"/>
          </a:p>
          <a:p>
            <a:r>
              <a:rPr lang="ko-KR" altLang="en-US" sz="2000" dirty="0" smtClean="0"/>
              <a:t>청소년은 인격체로서 존중 받을 권리와 시민으로서 미래를 열어갈 권리를 가진다</a:t>
            </a:r>
            <a:endParaRPr lang="en-US" altLang="ko-KR" sz="2000" dirty="0" smtClean="0"/>
          </a:p>
          <a:p>
            <a:r>
              <a:rPr lang="ko-KR" altLang="en-US" sz="2000" dirty="0" smtClean="0"/>
              <a:t>청소년은 스스로 생각하고 선택하며 활동하는 삶의 주체로서 자율과 참여의 기회를 누린다</a:t>
            </a:r>
            <a:endParaRPr lang="en-US" altLang="ko-KR" sz="2000" dirty="0" smtClean="0"/>
          </a:p>
          <a:p>
            <a:r>
              <a:rPr lang="ko-KR" altLang="en-US" sz="2000" dirty="0" smtClean="0"/>
              <a:t>청소년은 생명의 가치를 존중하며 정의로운 공동체의 성원으로 </a:t>
            </a:r>
            <a:r>
              <a:rPr lang="ko-KR" altLang="en-US" sz="2000" dirty="0" err="1" smtClean="0"/>
              <a:t>책임있는</a:t>
            </a:r>
            <a:r>
              <a:rPr lang="ko-KR" altLang="en-US" sz="2000" dirty="0" smtClean="0"/>
              <a:t> 삶을 살아간다</a:t>
            </a:r>
            <a:endParaRPr lang="en-US" altLang="ko-KR" sz="2000" dirty="0" smtClean="0"/>
          </a:p>
          <a:p>
            <a:r>
              <a:rPr lang="ko-KR" altLang="en-US" sz="2000" dirty="0" smtClean="0"/>
              <a:t>가정 학교 사회 그리고 국가는 위의 정신에 따라 인간다운 삶을 보장하고 청소년 스스로 행복을 가꾸며 살아갈 수 있도록 여건화 환경을 조성한다</a:t>
            </a:r>
            <a:endParaRPr lang="ko-KR" altLang="en-US" sz="2000" dirty="0"/>
          </a:p>
        </p:txBody>
      </p:sp>
      <p:graphicFrame>
        <p:nvGraphicFramePr>
          <p:cNvPr id="4" name="표 3"/>
          <p:cNvGraphicFramePr>
            <a:graphicFrameLocks noGrp="1"/>
          </p:cNvGraphicFramePr>
          <p:nvPr/>
        </p:nvGraphicFramePr>
        <p:xfrm>
          <a:off x="71438" y="3547268"/>
          <a:ext cx="9199594" cy="3646326"/>
        </p:xfrm>
        <a:graphic>
          <a:graphicData uri="http://schemas.openxmlformats.org/drawingml/2006/table">
            <a:tbl>
              <a:tblPr firstRow="1" bandRow="1">
                <a:tableStyleId>{5C22544A-7EE6-4342-B048-85BDC9FD1C3A}</a:tableStyleId>
              </a:tblPr>
              <a:tblGrid>
                <a:gridCol w="4599797"/>
                <a:gridCol w="4599797"/>
              </a:tblGrid>
              <a:tr h="567399">
                <a:tc gridSpan="2">
                  <a:txBody>
                    <a:bodyPr/>
                    <a:lstStyle/>
                    <a:p>
                      <a:pPr algn="ctr" latinLnBrk="1"/>
                      <a:r>
                        <a:rPr lang="ko-KR" altLang="en-US" dirty="0" smtClean="0"/>
                        <a:t>청소년 헌장의 주요내용</a:t>
                      </a:r>
                      <a:endParaRPr lang="en-US" altLang="ko-KR" dirty="0" smtClean="0"/>
                    </a:p>
                    <a:p>
                      <a:pPr algn="ctr" latinLnBrk="1"/>
                      <a:r>
                        <a:rPr lang="en-US" altLang="ko-KR" dirty="0" smtClean="0"/>
                        <a:t>1990</a:t>
                      </a:r>
                      <a:r>
                        <a:rPr lang="ko-KR" altLang="en-US" dirty="0" err="1" smtClean="0"/>
                        <a:t>년제정된</a:t>
                      </a:r>
                      <a:r>
                        <a:rPr lang="ko-KR" altLang="en-US" dirty="0" smtClean="0"/>
                        <a:t> 청소년헌장                            </a:t>
                      </a:r>
                      <a:r>
                        <a:rPr lang="en-US" altLang="ko-KR" dirty="0" smtClean="0"/>
                        <a:t>1998</a:t>
                      </a:r>
                      <a:r>
                        <a:rPr lang="ko-KR" altLang="en-US" dirty="0" smtClean="0"/>
                        <a:t>년 청소년헌장</a:t>
                      </a:r>
                      <a:endParaRPr lang="ko-KR" altLang="en-US" dirty="0"/>
                    </a:p>
                  </a:txBody>
                  <a:tcPr/>
                </a:tc>
                <a:tc hMerge="1">
                  <a:txBody>
                    <a:bodyPr/>
                    <a:lstStyle/>
                    <a:p>
                      <a:pPr latinLnBrk="1"/>
                      <a:endParaRPr lang="ko-KR" altLang="en-US" dirty="0"/>
                    </a:p>
                  </a:txBody>
                  <a:tcPr/>
                </a:tc>
              </a:tr>
              <a:tr h="495961">
                <a:tc>
                  <a:txBody>
                    <a:bodyPr/>
                    <a:lstStyle/>
                    <a:p>
                      <a:pPr algn="ctr" latinLnBrk="1"/>
                      <a:r>
                        <a:rPr lang="ko-KR" altLang="en-US" dirty="0" smtClean="0"/>
                        <a:t>미래의 주역강조</a:t>
                      </a:r>
                      <a:endParaRPr lang="ko-KR" altLang="en-US" dirty="0"/>
                    </a:p>
                  </a:txBody>
                  <a:tcPr/>
                </a:tc>
                <a:tc>
                  <a:txBody>
                    <a:bodyPr/>
                    <a:lstStyle/>
                    <a:p>
                      <a:pPr algn="ctr" latinLnBrk="1"/>
                      <a:r>
                        <a:rPr lang="ko-KR" altLang="en-US" dirty="0" smtClean="0"/>
                        <a:t>오늘의 사회 구성원 인정</a:t>
                      </a:r>
                      <a:endParaRPr lang="ko-KR" altLang="en-US" dirty="0"/>
                    </a:p>
                  </a:txBody>
                  <a:tcPr/>
                </a:tc>
              </a:tr>
              <a:tr h="495961">
                <a:tc>
                  <a:txBody>
                    <a:bodyPr/>
                    <a:lstStyle/>
                    <a:p>
                      <a:pPr algn="ctr" latinLnBrk="1"/>
                      <a:r>
                        <a:rPr lang="ko-KR" altLang="en-US" dirty="0" smtClean="0"/>
                        <a:t>성인중심의 보호 지도</a:t>
                      </a:r>
                      <a:endParaRPr lang="ko-KR" altLang="en-US" dirty="0"/>
                    </a:p>
                  </a:txBody>
                  <a:tcPr/>
                </a:tc>
                <a:tc>
                  <a:txBody>
                    <a:bodyPr/>
                    <a:lstStyle/>
                    <a:p>
                      <a:pPr algn="ctr" latinLnBrk="1"/>
                      <a:r>
                        <a:rPr lang="ko-KR" altLang="en-US" dirty="0" smtClean="0"/>
                        <a:t>청소년 중심의 자율 참여</a:t>
                      </a:r>
                      <a:endParaRPr lang="ko-KR" altLang="en-US" dirty="0"/>
                    </a:p>
                  </a:txBody>
                  <a:tcPr/>
                </a:tc>
              </a:tr>
              <a:tr h="495961">
                <a:tc>
                  <a:txBody>
                    <a:bodyPr/>
                    <a:lstStyle/>
                    <a:p>
                      <a:pPr algn="ctr" latinLnBrk="1"/>
                      <a:r>
                        <a:rPr lang="ko-KR" altLang="en-US" dirty="0" smtClean="0"/>
                        <a:t>타율적 평등권 중심</a:t>
                      </a:r>
                      <a:endParaRPr lang="ko-KR" altLang="en-US" dirty="0"/>
                    </a:p>
                  </a:txBody>
                  <a:tcPr/>
                </a:tc>
                <a:tc>
                  <a:txBody>
                    <a:bodyPr/>
                    <a:lstStyle/>
                    <a:p>
                      <a:pPr algn="ctr" latinLnBrk="1"/>
                      <a:r>
                        <a:rPr lang="ko-KR" altLang="en-US" dirty="0" smtClean="0"/>
                        <a:t>주체적 자율권 중심</a:t>
                      </a:r>
                      <a:endParaRPr lang="ko-KR" altLang="en-US" dirty="0"/>
                    </a:p>
                  </a:txBody>
                  <a:tcPr/>
                </a:tc>
              </a:tr>
              <a:tr h="495961">
                <a:tc>
                  <a:txBody>
                    <a:bodyPr/>
                    <a:lstStyle/>
                    <a:p>
                      <a:pPr algn="ctr" latinLnBrk="1"/>
                      <a:r>
                        <a:rPr lang="ko-KR" altLang="en-US" dirty="0" smtClean="0"/>
                        <a:t>미성숙한 존재로서 인식</a:t>
                      </a:r>
                      <a:endParaRPr lang="ko-KR" altLang="en-US" dirty="0"/>
                    </a:p>
                  </a:txBody>
                  <a:tcPr/>
                </a:tc>
                <a:tc>
                  <a:txBody>
                    <a:bodyPr/>
                    <a:lstStyle/>
                    <a:p>
                      <a:pPr algn="ctr" latinLnBrk="1"/>
                      <a:r>
                        <a:rPr lang="ko-KR" altLang="en-US" dirty="0" smtClean="0"/>
                        <a:t>성숙한 사회인으로 인식</a:t>
                      </a:r>
                      <a:endParaRPr lang="ko-KR" altLang="en-US" dirty="0"/>
                    </a:p>
                  </a:txBody>
                  <a:tcPr/>
                </a:tc>
              </a:tr>
              <a:tr h="495961">
                <a:tc>
                  <a:txBody>
                    <a:bodyPr/>
                    <a:lstStyle/>
                    <a:p>
                      <a:pPr algn="ctr" latinLnBrk="1"/>
                      <a:r>
                        <a:rPr lang="ko-KR" altLang="en-US" dirty="0" smtClean="0"/>
                        <a:t>기성세대 역할 중심</a:t>
                      </a:r>
                      <a:endParaRPr lang="ko-KR" altLang="en-US" dirty="0"/>
                    </a:p>
                  </a:txBody>
                  <a:tcPr/>
                </a:tc>
                <a:tc>
                  <a:txBody>
                    <a:bodyPr/>
                    <a:lstStyle/>
                    <a:p>
                      <a:pPr algn="ctr" latinLnBrk="1"/>
                      <a:r>
                        <a:rPr lang="ko-KR" altLang="en-US" dirty="0" smtClean="0"/>
                        <a:t>청소년의 선택적 가치 중심</a:t>
                      </a:r>
                      <a:endParaRPr lang="ko-KR" altLang="en-US" dirty="0"/>
                    </a:p>
                  </a:txBody>
                  <a:tcPr/>
                </a:tc>
              </a:tr>
              <a:tr h="495961">
                <a:tc>
                  <a:txBody>
                    <a:bodyPr/>
                    <a:lstStyle/>
                    <a:p>
                      <a:pPr algn="ctr" latinLnBrk="1"/>
                      <a:r>
                        <a:rPr lang="ko-KR" altLang="en-US" dirty="0" smtClean="0"/>
                        <a:t>추상적 선언적 내용</a:t>
                      </a:r>
                      <a:endParaRPr lang="ko-KR" altLang="en-US" dirty="0"/>
                    </a:p>
                  </a:txBody>
                  <a:tcPr/>
                </a:tc>
                <a:tc>
                  <a:txBody>
                    <a:bodyPr/>
                    <a:lstStyle/>
                    <a:p>
                      <a:pPr algn="ctr" latinLnBrk="1"/>
                      <a:r>
                        <a:rPr lang="ko-KR" altLang="en-US" dirty="0" smtClean="0"/>
                        <a:t>구체적 실천적 내용</a:t>
                      </a:r>
                      <a:endParaRPr lang="ko-KR" altLang="en-US"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6015049" cy="685668"/>
          </a:xfrm>
        </p:spPr>
        <p:txBody>
          <a:bodyPr>
            <a:normAutofit fontScale="90000"/>
          </a:bodyPr>
          <a:lstStyle/>
          <a:p>
            <a:r>
              <a:rPr lang="ko-KR" altLang="en-US" sz="3600" dirty="0" smtClean="0"/>
              <a:t>제</a:t>
            </a:r>
            <a:r>
              <a:rPr lang="en-US" altLang="ko-KR" sz="3600" dirty="0" smtClean="0"/>
              <a:t>5</a:t>
            </a:r>
            <a:r>
              <a:rPr lang="ko-KR" altLang="en-US" sz="3600" dirty="0" smtClean="0"/>
              <a:t>강 청소년 육성행정의 특성</a:t>
            </a:r>
            <a:endParaRPr lang="ko-KR" altLang="en-US" sz="3600" dirty="0"/>
          </a:p>
        </p:txBody>
      </p:sp>
      <p:sp>
        <p:nvSpPr>
          <p:cNvPr id="3" name="내용 개체 틀 2"/>
          <p:cNvSpPr>
            <a:spLocks noGrp="1"/>
          </p:cNvSpPr>
          <p:nvPr>
            <p:ph idx="1"/>
          </p:nvPr>
        </p:nvSpPr>
        <p:spPr>
          <a:xfrm>
            <a:off x="0" y="761187"/>
            <a:ext cx="9398000" cy="3714775"/>
          </a:xfrm>
        </p:spPr>
        <p:txBody>
          <a:bodyPr>
            <a:normAutofit/>
          </a:bodyPr>
          <a:lstStyle/>
          <a:p>
            <a:r>
              <a:rPr lang="ko-KR" altLang="en-US" dirty="0" err="1" smtClean="0"/>
              <a:t>보편적특성</a:t>
            </a:r>
            <a:r>
              <a:rPr lang="en-US" altLang="ko-KR" dirty="0" smtClean="0"/>
              <a:t>-</a:t>
            </a:r>
            <a:r>
              <a:rPr lang="en-US" altLang="ko-KR" sz="2400" dirty="0" smtClean="0"/>
              <a:t>1 </a:t>
            </a:r>
            <a:r>
              <a:rPr lang="ko-KR" altLang="en-US" sz="2400" dirty="0" smtClean="0"/>
              <a:t>권력성</a:t>
            </a:r>
            <a:r>
              <a:rPr lang="en-US" altLang="ko-KR" sz="2400" dirty="0" smtClean="0"/>
              <a:t>   2 </a:t>
            </a:r>
            <a:r>
              <a:rPr lang="ko-KR" altLang="en-US" sz="2400" dirty="0" smtClean="0"/>
              <a:t>공공성과 공익</a:t>
            </a:r>
            <a:r>
              <a:rPr lang="en-US" altLang="ko-KR" sz="2400" dirty="0" smtClean="0"/>
              <a:t>   3 </a:t>
            </a:r>
            <a:r>
              <a:rPr lang="ko-KR" altLang="en-US" sz="2400" dirty="0" smtClean="0"/>
              <a:t>정책결정과 집행</a:t>
            </a:r>
            <a:r>
              <a:rPr lang="en-US" altLang="ko-KR" sz="2400" dirty="0" smtClean="0"/>
              <a:t> 4 </a:t>
            </a:r>
            <a:r>
              <a:rPr lang="ko-KR" altLang="en-US" sz="2400" dirty="0" smtClean="0"/>
              <a:t>협동적 집단행동   </a:t>
            </a:r>
            <a:r>
              <a:rPr lang="en-US" altLang="ko-KR" sz="2400" dirty="0" smtClean="0"/>
              <a:t>5 </a:t>
            </a:r>
            <a:r>
              <a:rPr lang="ko-KR" altLang="en-US" sz="2400" dirty="0" smtClean="0"/>
              <a:t>합리성</a:t>
            </a:r>
            <a:endParaRPr lang="en-US" altLang="ko-KR" dirty="0" smtClean="0"/>
          </a:p>
          <a:p>
            <a:r>
              <a:rPr lang="ko-KR" altLang="en-US" dirty="0" smtClean="0"/>
              <a:t>고유한 특성</a:t>
            </a:r>
            <a:r>
              <a:rPr lang="en-US" altLang="ko-KR" dirty="0" smtClean="0"/>
              <a:t>: </a:t>
            </a:r>
            <a:r>
              <a:rPr lang="ko-KR" altLang="en-US" dirty="0" smtClean="0"/>
              <a:t>청소년육성정책에만 나타나는 특수성 </a:t>
            </a:r>
            <a:r>
              <a:rPr lang="en-US" altLang="ko-KR" sz="2400" dirty="0" smtClean="0"/>
              <a:t>1 </a:t>
            </a:r>
            <a:r>
              <a:rPr lang="ko-KR" altLang="en-US" sz="2400" dirty="0" smtClean="0"/>
              <a:t>청소년을 위한 행정임   </a:t>
            </a:r>
            <a:r>
              <a:rPr lang="en-US" altLang="ko-KR" sz="2400" dirty="0" smtClean="0"/>
              <a:t>2 </a:t>
            </a:r>
            <a:r>
              <a:rPr lang="ko-KR" altLang="en-US" sz="2400" dirty="0" smtClean="0"/>
              <a:t>청소년을 대상으로 하는 행정임   </a:t>
            </a:r>
            <a:r>
              <a:rPr lang="en-US" altLang="ko-KR" sz="2400" dirty="0" smtClean="0"/>
              <a:t>3 </a:t>
            </a:r>
            <a:r>
              <a:rPr lang="ko-KR" altLang="en-US" sz="2400" dirty="0" smtClean="0"/>
              <a:t>그 대상의 탄력성 비정형성을 지님</a:t>
            </a:r>
            <a:r>
              <a:rPr lang="en-US" altLang="ko-KR" sz="2400" dirty="0" smtClean="0"/>
              <a:t>-</a:t>
            </a:r>
            <a:r>
              <a:rPr lang="ko-KR" altLang="en-US" sz="2400" dirty="0" smtClean="0"/>
              <a:t>청소년은 학생청소년</a:t>
            </a:r>
            <a:r>
              <a:rPr lang="en-US" altLang="ko-KR" sz="2400" dirty="0" smtClean="0"/>
              <a:t>, </a:t>
            </a:r>
            <a:r>
              <a:rPr lang="ko-KR" altLang="en-US" sz="2400" dirty="0" smtClean="0"/>
              <a:t>근로청소년</a:t>
            </a:r>
            <a:r>
              <a:rPr lang="en-US" altLang="ko-KR" sz="2400" dirty="0" smtClean="0"/>
              <a:t>, </a:t>
            </a:r>
            <a:r>
              <a:rPr lang="ko-KR" altLang="en-US" sz="2400" dirty="0" smtClean="0"/>
              <a:t>비행청소년 등 다양하게 유형화됨   </a:t>
            </a:r>
            <a:r>
              <a:rPr lang="en-US" altLang="ko-KR" sz="2400" dirty="0" smtClean="0"/>
              <a:t>4 </a:t>
            </a:r>
            <a:r>
              <a:rPr lang="ko-KR" altLang="en-US" sz="2400" dirty="0" smtClean="0"/>
              <a:t>고도의 </a:t>
            </a:r>
            <a:r>
              <a:rPr lang="ko-KR" altLang="en-US" sz="2400" dirty="0" err="1" smtClean="0"/>
              <a:t>협력성을</a:t>
            </a:r>
            <a:r>
              <a:rPr lang="ko-KR" altLang="en-US" sz="2400" dirty="0" smtClean="0"/>
              <a:t> 지님   </a:t>
            </a:r>
            <a:r>
              <a:rPr lang="en-US" altLang="ko-KR" sz="2400" dirty="0" smtClean="0"/>
              <a:t>5 </a:t>
            </a:r>
            <a:r>
              <a:rPr lang="ko-KR" altLang="en-US" sz="2400" dirty="0" smtClean="0"/>
              <a:t>여론을 반영하여 공개적으로 </a:t>
            </a:r>
            <a:r>
              <a:rPr lang="ko-KR" altLang="en-US" sz="2400" dirty="0" err="1" smtClean="0"/>
              <a:t>이루어져야함</a:t>
            </a:r>
            <a:r>
              <a:rPr lang="ko-KR" altLang="en-US" sz="2400" dirty="0" smtClean="0"/>
              <a:t>   </a:t>
            </a:r>
            <a:r>
              <a:rPr lang="en-US" altLang="ko-KR" sz="2400" dirty="0" smtClean="0"/>
              <a:t>6 </a:t>
            </a:r>
            <a:r>
              <a:rPr lang="ko-KR" altLang="en-US" sz="2400" dirty="0" smtClean="0"/>
              <a:t>전문성이 요구됨</a:t>
            </a:r>
            <a:endParaRPr lang="en-US" altLang="ko-KR" dirty="0" smtClean="0"/>
          </a:p>
        </p:txBody>
      </p:sp>
      <p:sp>
        <p:nvSpPr>
          <p:cNvPr id="4" name="제목 1"/>
          <p:cNvSpPr txBox="1">
            <a:spLocks/>
          </p:cNvSpPr>
          <p:nvPr/>
        </p:nvSpPr>
        <p:spPr>
          <a:xfrm>
            <a:off x="1" y="4404524"/>
            <a:ext cx="4841876" cy="685668"/>
          </a:xfrm>
          <a:prstGeom prst="rect">
            <a:avLst/>
          </a:prstGeom>
        </p:spPr>
        <p:txBody>
          <a:bodyPr vert="horz" lIns="95056" tIns="47528" rIns="95056" bIns="47528" rtlCol="0" anchor="ctr">
            <a:normAutofit fontScale="92500"/>
          </a:bodyPr>
          <a:lstStyle/>
          <a:p>
            <a:pPr marL="0" marR="0" lvl="0" indent="0" algn="ctr" defTabSz="950568" rtl="0" eaLnBrk="1" fontAlgn="auto" latinLnBrk="1" hangingPunct="1">
              <a:lnSpc>
                <a:spcPct val="100000"/>
              </a:lnSpc>
              <a:spcBef>
                <a:spcPct val="0"/>
              </a:spcBef>
              <a:spcAft>
                <a:spcPts val="0"/>
              </a:spcAft>
              <a:buClrTx/>
              <a:buSzTx/>
              <a:buFontTx/>
              <a:buNone/>
              <a:tabLst/>
              <a:defRPr/>
            </a:pPr>
            <a:r>
              <a:rPr kumimoji="0" lang="ko-KR" altLang="en-US" sz="3600" b="0" i="0" u="none" strike="noStrike" kern="1200" cap="none" spc="0" normalizeH="0" baseline="0" noProof="0" dirty="0" smtClean="0">
                <a:ln>
                  <a:noFill/>
                </a:ln>
                <a:solidFill>
                  <a:schemeClr val="tx1"/>
                </a:solidFill>
                <a:effectLst/>
                <a:uLnTx/>
                <a:uFillTx/>
                <a:latin typeface="+mj-lt"/>
                <a:ea typeface="+mj-ea"/>
                <a:cs typeface="+mj-cs"/>
              </a:rPr>
              <a:t>청소년 육성행정의 기능</a:t>
            </a:r>
            <a:endParaRPr kumimoji="0" lang="ko-KR" altLang="en-US"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내용 개체 틀 2"/>
          <p:cNvSpPr txBox="1">
            <a:spLocks/>
          </p:cNvSpPr>
          <p:nvPr/>
        </p:nvSpPr>
        <p:spPr>
          <a:xfrm>
            <a:off x="0" y="5165713"/>
            <a:ext cx="9398000" cy="1096199"/>
          </a:xfrm>
          <a:prstGeom prst="rect">
            <a:avLst/>
          </a:prstGeom>
        </p:spPr>
        <p:txBody>
          <a:bodyPr vert="horz" lIns="95056" tIns="47528" rIns="95056" bIns="47528" rtlCol="0">
            <a:normAutofit fontScale="92500" lnSpcReduction="10000"/>
          </a:bodyPr>
          <a:lstStyle/>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ko-KR" altLang="en-US" sz="3300" b="0" i="0" u="none" strike="noStrike" kern="1200" cap="none" spc="0" normalizeH="0" baseline="0" noProof="0" dirty="0" smtClean="0">
                <a:ln>
                  <a:noFill/>
                </a:ln>
                <a:solidFill>
                  <a:schemeClr val="tx1"/>
                </a:solidFill>
                <a:effectLst/>
                <a:uLnTx/>
                <a:uFillTx/>
                <a:latin typeface="+mn-lt"/>
                <a:ea typeface="+mn-ea"/>
                <a:cs typeface="+mn-cs"/>
              </a:rPr>
              <a:t>규제의 기능</a:t>
            </a:r>
            <a:endParaRPr kumimoji="0" lang="en-US" altLang="ko-KR" sz="3300" b="0" i="0" u="none" strike="noStrike" kern="1200" cap="none" spc="0" normalizeH="0" baseline="0" noProof="0" dirty="0" smtClean="0">
              <a:ln>
                <a:noFill/>
              </a:ln>
              <a:solidFill>
                <a:schemeClr val="tx1"/>
              </a:solidFill>
              <a:effectLst/>
              <a:uLnTx/>
              <a:uFillTx/>
              <a:latin typeface="+mn-lt"/>
              <a:ea typeface="+mn-ea"/>
              <a:cs typeface="+mn-cs"/>
            </a:endParaRPr>
          </a:p>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lang="ko-KR" altLang="en-US" sz="3300" dirty="0" smtClean="0"/>
              <a:t>지원의 기능</a:t>
            </a:r>
            <a:r>
              <a:rPr lang="en-US" altLang="ko-KR" sz="3300" dirty="0" smtClean="0"/>
              <a:t>: </a:t>
            </a:r>
            <a:r>
              <a:rPr lang="ko-KR" altLang="en-US" sz="2000" dirty="0" smtClean="0"/>
              <a:t>조성적 기능 촉진적 기능 </a:t>
            </a:r>
            <a:r>
              <a:rPr lang="ko-KR" altLang="en-US" sz="2000" dirty="0" err="1" smtClean="0"/>
              <a:t>조언적기능</a:t>
            </a:r>
            <a:endParaRPr kumimoji="0" lang="en-US" altLang="ko-KR" sz="33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6015049" cy="685668"/>
          </a:xfrm>
        </p:spPr>
        <p:txBody>
          <a:bodyPr>
            <a:normAutofit/>
          </a:bodyPr>
          <a:lstStyle/>
          <a:p>
            <a:r>
              <a:rPr lang="ko-KR" altLang="en-US" sz="3600" dirty="0" smtClean="0"/>
              <a:t>청소년 육성행정의 원칙</a:t>
            </a:r>
            <a:endParaRPr lang="ko-KR" altLang="en-US" sz="3600" dirty="0"/>
          </a:p>
        </p:txBody>
      </p:sp>
      <p:sp>
        <p:nvSpPr>
          <p:cNvPr id="3" name="내용 개체 틀 2"/>
          <p:cNvSpPr>
            <a:spLocks noGrp="1"/>
          </p:cNvSpPr>
          <p:nvPr>
            <p:ph idx="1"/>
          </p:nvPr>
        </p:nvSpPr>
        <p:spPr>
          <a:xfrm>
            <a:off x="0" y="761187"/>
            <a:ext cx="9398000" cy="3714775"/>
          </a:xfrm>
        </p:spPr>
        <p:txBody>
          <a:bodyPr>
            <a:normAutofit lnSpcReduction="10000"/>
          </a:bodyPr>
          <a:lstStyle/>
          <a:p>
            <a:pPr>
              <a:buNone/>
            </a:pPr>
            <a:r>
              <a:rPr lang="en-US" altLang="ko-KR" sz="3200" dirty="0" smtClean="0"/>
              <a:t>1</a:t>
            </a:r>
            <a:r>
              <a:rPr lang="ko-KR" altLang="en-US" sz="3200" dirty="0" smtClean="0"/>
              <a:t>청소년 행정의 법적 원칙</a:t>
            </a:r>
            <a:endParaRPr lang="en-US" altLang="ko-KR" sz="3200" dirty="0" smtClean="0"/>
          </a:p>
          <a:p>
            <a:r>
              <a:rPr lang="ko-KR" altLang="en-US" sz="2000" dirty="0" smtClean="0"/>
              <a:t>법치행정의 원칙</a:t>
            </a:r>
            <a:endParaRPr lang="en-US" altLang="ko-KR" sz="2000" dirty="0" smtClean="0"/>
          </a:p>
          <a:p>
            <a:r>
              <a:rPr lang="ko-KR" altLang="en-US" sz="2000" dirty="0" smtClean="0"/>
              <a:t>신뢰보호의 원칙</a:t>
            </a:r>
            <a:endParaRPr lang="en-US" altLang="ko-KR" sz="2000" dirty="0" smtClean="0"/>
          </a:p>
          <a:p>
            <a:r>
              <a:rPr lang="ko-KR" altLang="en-US" sz="2000" dirty="0" smtClean="0"/>
              <a:t>평등 원칙</a:t>
            </a:r>
            <a:endParaRPr lang="en-US" altLang="ko-KR" sz="2000" dirty="0" smtClean="0"/>
          </a:p>
          <a:p>
            <a:r>
              <a:rPr lang="ko-KR" altLang="en-US" sz="2000" dirty="0" smtClean="0"/>
              <a:t>비례의 원칙</a:t>
            </a:r>
            <a:endParaRPr lang="en-US" altLang="ko-KR" sz="2000" dirty="0" smtClean="0"/>
          </a:p>
          <a:p>
            <a:r>
              <a:rPr lang="ko-KR" altLang="en-US" sz="2000" dirty="0" smtClean="0"/>
              <a:t>적법절차의 원칙</a:t>
            </a:r>
            <a:endParaRPr lang="en-US" altLang="ko-KR" sz="2000" dirty="0" smtClean="0"/>
          </a:p>
          <a:p>
            <a:r>
              <a:rPr lang="ko-KR" altLang="en-US" sz="2000" dirty="0" smtClean="0"/>
              <a:t>부당결부금지의 원칙</a:t>
            </a:r>
          </a:p>
          <a:p>
            <a:pPr>
              <a:buNone/>
            </a:pPr>
            <a:r>
              <a:rPr lang="en-US" altLang="ko-KR" dirty="0" smtClean="0"/>
              <a:t>2</a:t>
            </a:r>
            <a:r>
              <a:rPr lang="ko-KR" altLang="en-US" dirty="0" smtClean="0"/>
              <a:t>경영적 원칙</a:t>
            </a:r>
            <a:r>
              <a:rPr lang="en-US" altLang="ko-KR" dirty="0" smtClean="0"/>
              <a:t>: </a:t>
            </a:r>
            <a:r>
              <a:rPr lang="ko-KR" altLang="en-US" sz="2400" dirty="0" smtClean="0"/>
              <a:t>행정업무의 효율성 증대를 위해 기업경영 원칙으로부터 도출</a:t>
            </a:r>
            <a:endParaRPr lang="en-US" altLang="ko-KR" dirty="0" smtClean="0"/>
          </a:p>
        </p:txBody>
      </p:sp>
      <p:sp>
        <p:nvSpPr>
          <p:cNvPr id="4" name="제목 1"/>
          <p:cNvSpPr txBox="1">
            <a:spLocks/>
          </p:cNvSpPr>
          <p:nvPr/>
        </p:nvSpPr>
        <p:spPr>
          <a:xfrm>
            <a:off x="214315" y="4547400"/>
            <a:ext cx="8413775" cy="2214578"/>
          </a:xfrm>
          <a:prstGeom prst="rect">
            <a:avLst/>
          </a:prstGeom>
        </p:spPr>
        <p:txBody>
          <a:bodyPr vert="horz" lIns="95056" tIns="47528" rIns="95056" bIns="47528" rtlCol="0" anchor="ctr">
            <a:normAutofit/>
          </a:bodyPr>
          <a:lstStyle/>
          <a:p>
            <a:pPr marL="0" marR="0" lvl="0" indent="0" algn="ctr" defTabSz="950568" rtl="0" eaLnBrk="1" fontAlgn="auto" latinLnBrk="1" hangingPunct="1">
              <a:lnSpc>
                <a:spcPct val="100000"/>
              </a:lnSpc>
              <a:spcBef>
                <a:spcPct val="0"/>
              </a:spcBef>
              <a:spcAft>
                <a:spcPts val="0"/>
              </a:spcAft>
              <a:buClrTx/>
              <a:buSzTx/>
              <a:buFontTx/>
              <a:buNone/>
              <a:tabLst/>
              <a:defRPr/>
            </a:pPr>
            <a:r>
              <a:rPr kumimoji="0" lang="ko-KR" altLang="en-US" sz="3600" b="0" i="0" u="none" strike="noStrike" kern="1200" cap="none" spc="0" normalizeH="0" baseline="0" noProof="0" dirty="0" smtClean="0">
                <a:ln>
                  <a:noFill/>
                </a:ln>
                <a:solidFill>
                  <a:schemeClr val="tx1"/>
                </a:solidFill>
                <a:effectLst/>
                <a:uLnTx/>
                <a:uFillTx/>
                <a:latin typeface="+mj-lt"/>
                <a:ea typeface="+mj-ea"/>
                <a:cs typeface="+mj-cs"/>
              </a:rPr>
              <a:t>청소년 육성행정의 과정 </a:t>
            </a:r>
            <a:endParaRPr kumimoji="0" lang="en-US" altLang="ko-KR" sz="36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50568" rtl="0" eaLnBrk="1" fontAlgn="auto" latinLnBrk="1" hangingPunct="1">
              <a:lnSpc>
                <a:spcPct val="100000"/>
              </a:lnSpc>
              <a:spcBef>
                <a:spcPct val="0"/>
              </a:spcBef>
              <a:spcAft>
                <a:spcPts val="0"/>
              </a:spcAft>
              <a:buClrTx/>
              <a:buSzTx/>
              <a:buFontTx/>
              <a:buNone/>
              <a:tabLst/>
              <a:defRPr/>
            </a:pPr>
            <a:r>
              <a:rPr kumimoji="0" lang="ko-KR" altLang="en-US" sz="3200" b="0" i="0" u="none" strike="noStrike" kern="1200" cap="none" spc="0" normalizeH="0" baseline="0" noProof="0" dirty="0" err="1" smtClean="0">
                <a:ln>
                  <a:noFill/>
                </a:ln>
                <a:solidFill>
                  <a:schemeClr val="tx1"/>
                </a:solidFill>
                <a:effectLst/>
                <a:uLnTx/>
                <a:uFillTx/>
                <a:latin typeface="+mj-lt"/>
                <a:ea typeface="+mj-ea"/>
                <a:cs typeface="+mj-cs"/>
              </a:rPr>
              <a:t>굴릭과</a:t>
            </a:r>
            <a:r>
              <a:rPr kumimoji="0" lang="ko-KR" altLang="en-US" sz="3200" b="0" i="0" u="none" strike="noStrike" kern="1200" cap="none" spc="0" normalizeH="0" baseline="0" noProof="0" dirty="0" smtClean="0">
                <a:ln>
                  <a:noFill/>
                </a:ln>
                <a:solidFill>
                  <a:schemeClr val="tx1"/>
                </a:solidFill>
                <a:effectLst/>
                <a:uLnTx/>
                <a:uFillTx/>
                <a:latin typeface="+mj-lt"/>
                <a:ea typeface="+mj-ea"/>
                <a:cs typeface="+mj-cs"/>
              </a:rPr>
              <a:t> </a:t>
            </a:r>
            <a:r>
              <a:rPr kumimoji="0" lang="ko-KR" altLang="en-US" sz="3200" b="0" i="0" u="none" strike="noStrike" kern="1200" cap="none" spc="0" normalizeH="0" baseline="0" noProof="0" dirty="0" err="1" smtClean="0">
                <a:ln>
                  <a:noFill/>
                </a:ln>
                <a:solidFill>
                  <a:schemeClr val="tx1"/>
                </a:solidFill>
                <a:effectLst/>
                <a:uLnTx/>
                <a:uFillTx/>
                <a:latin typeface="+mj-lt"/>
                <a:ea typeface="+mj-ea"/>
                <a:cs typeface="+mj-cs"/>
              </a:rPr>
              <a:t>어윅이</a:t>
            </a:r>
            <a:r>
              <a:rPr kumimoji="0" lang="ko-KR" altLang="en-US" sz="3200" b="0" i="0" u="none" strike="noStrike" kern="1200" cap="none" spc="0" normalizeH="0" baseline="0" noProof="0" dirty="0" smtClean="0">
                <a:ln>
                  <a:noFill/>
                </a:ln>
                <a:solidFill>
                  <a:schemeClr val="tx1"/>
                </a:solidFill>
                <a:effectLst/>
                <a:uLnTx/>
                <a:uFillTx/>
                <a:latin typeface="+mj-lt"/>
                <a:ea typeface="+mj-ea"/>
                <a:cs typeface="+mj-cs"/>
              </a:rPr>
              <a:t> 제시한 행정과정</a:t>
            </a:r>
            <a:endParaRPr kumimoji="0" lang="en-US" altLang="ko-KR" sz="3600" b="0" i="0" u="none" strike="noStrike" kern="1200" cap="none" spc="0" normalizeH="0" baseline="0" noProof="0" dirty="0" smtClean="0">
              <a:ln>
                <a:noFill/>
              </a:ln>
              <a:solidFill>
                <a:schemeClr val="tx1"/>
              </a:solidFill>
              <a:effectLst/>
              <a:uLnTx/>
              <a:uFillTx/>
              <a:latin typeface="+mj-lt"/>
              <a:ea typeface="+mj-ea"/>
              <a:cs typeface="+mj-cs"/>
            </a:endParaRPr>
          </a:p>
          <a:p>
            <a:pPr algn="ctr">
              <a:spcBef>
                <a:spcPct val="0"/>
              </a:spcBef>
            </a:pPr>
            <a:r>
              <a:rPr lang="ko-KR" altLang="en-US" sz="3200" dirty="0" smtClean="0"/>
              <a:t>기획</a:t>
            </a:r>
            <a:r>
              <a:rPr lang="en-US" altLang="ko-KR" sz="3200" dirty="0" smtClean="0"/>
              <a:t>-</a:t>
            </a:r>
            <a:r>
              <a:rPr lang="ko-KR" altLang="en-US" sz="3200" dirty="0" smtClean="0"/>
              <a:t>조직</a:t>
            </a:r>
            <a:r>
              <a:rPr lang="en-US" altLang="ko-KR" sz="3200" dirty="0" smtClean="0"/>
              <a:t>-</a:t>
            </a:r>
            <a:r>
              <a:rPr lang="ko-KR" altLang="en-US" sz="3200" dirty="0" smtClean="0"/>
              <a:t>인사</a:t>
            </a:r>
            <a:r>
              <a:rPr lang="en-US" altLang="ko-KR" sz="3200" dirty="0" smtClean="0"/>
              <a:t>-</a:t>
            </a:r>
            <a:r>
              <a:rPr lang="ko-KR" altLang="en-US" sz="3200" dirty="0" smtClean="0"/>
              <a:t>지시</a:t>
            </a:r>
            <a:r>
              <a:rPr lang="en-US" altLang="ko-KR" sz="3200" dirty="0" smtClean="0"/>
              <a:t>-</a:t>
            </a:r>
            <a:r>
              <a:rPr lang="ko-KR" altLang="en-US" sz="3200" dirty="0" smtClean="0"/>
              <a:t>조정</a:t>
            </a:r>
            <a:r>
              <a:rPr lang="en-US" altLang="ko-KR" sz="3200" dirty="0" smtClean="0"/>
              <a:t>-</a:t>
            </a:r>
            <a:r>
              <a:rPr lang="ko-KR" altLang="en-US" sz="3200" dirty="0" smtClean="0"/>
              <a:t>보고</a:t>
            </a:r>
            <a:r>
              <a:rPr lang="en-US" altLang="ko-KR" sz="3200" dirty="0" smtClean="0"/>
              <a:t>-</a:t>
            </a:r>
            <a:r>
              <a:rPr lang="ko-KR" altLang="en-US" sz="3200" dirty="0" smtClean="0"/>
              <a:t>예산편성</a:t>
            </a:r>
            <a:endParaRPr kumimoji="0" lang="ko-KR" altLang="en-US" sz="32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dirty="0" smtClean="0"/>
              <a:t>제</a:t>
            </a:r>
            <a:r>
              <a:rPr lang="en-US" altLang="ko-KR" dirty="0" smtClean="0"/>
              <a:t>6</a:t>
            </a:r>
            <a:r>
              <a:rPr lang="ko-KR" altLang="en-US" dirty="0" smtClean="0"/>
              <a:t>강 청소년 육성재정</a:t>
            </a:r>
            <a:endParaRPr lang="ko-KR" altLang="en-US" dirty="0"/>
          </a:p>
        </p:txBody>
      </p:sp>
      <p:sp>
        <p:nvSpPr>
          <p:cNvPr id="3" name="내용 개체 틀 2"/>
          <p:cNvSpPr>
            <a:spLocks noGrp="1"/>
          </p:cNvSpPr>
          <p:nvPr>
            <p:ph idx="1"/>
          </p:nvPr>
        </p:nvSpPr>
        <p:spPr>
          <a:xfrm>
            <a:off x="469901" y="1688731"/>
            <a:ext cx="8458200" cy="5548682"/>
          </a:xfrm>
        </p:spPr>
        <p:txBody>
          <a:bodyPr/>
          <a:lstStyle/>
          <a:p>
            <a:r>
              <a:rPr lang="ko-KR" altLang="en-US" dirty="0" smtClean="0"/>
              <a:t>청소년 육성재원의 중요성</a:t>
            </a:r>
            <a:r>
              <a:rPr lang="en-US" altLang="ko-KR" dirty="0" smtClean="0"/>
              <a:t> </a:t>
            </a:r>
            <a:r>
              <a:rPr lang="en-US" altLang="ko-KR" sz="2000" dirty="0" smtClean="0"/>
              <a:t>1</a:t>
            </a:r>
            <a:r>
              <a:rPr lang="ko-KR" altLang="en-US" sz="2000" dirty="0" smtClean="0"/>
              <a:t>사회투자로서의 중요성 </a:t>
            </a:r>
            <a:r>
              <a:rPr lang="en-US" altLang="ko-KR" sz="2000" dirty="0" smtClean="0"/>
              <a:t>2 </a:t>
            </a:r>
            <a:r>
              <a:rPr lang="ko-KR" altLang="en-US" sz="2000" dirty="0" smtClean="0"/>
              <a:t>공공재와 사적 재화의 성격을 동시에 지니는 청소년육성 서비스 창출로서 중요성</a:t>
            </a:r>
            <a:endParaRPr lang="en-US" altLang="ko-KR" sz="2000" dirty="0" smtClean="0"/>
          </a:p>
          <a:p>
            <a:r>
              <a:rPr lang="en-US" altLang="ko-KR" sz="2000" dirty="0" smtClean="0"/>
              <a:t>1 </a:t>
            </a:r>
            <a:r>
              <a:rPr lang="ko-KR" altLang="en-US" sz="2000" dirty="0" smtClean="0"/>
              <a:t>공공부분의 청소년 육성재원</a:t>
            </a:r>
            <a:r>
              <a:rPr lang="en-US" altLang="ko-KR" sz="2000" dirty="0" smtClean="0"/>
              <a:t>—</a:t>
            </a:r>
            <a:r>
              <a:rPr lang="ko-KR" altLang="en-US" sz="2000" dirty="0" smtClean="0"/>
              <a:t>주로 예산에 의해 확보됨</a:t>
            </a:r>
            <a:endParaRPr lang="en-US" altLang="ko-KR" sz="2000" dirty="0" smtClean="0"/>
          </a:p>
          <a:p>
            <a:pPr>
              <a:buNone/>
            </a:pPr>
            <a:r>
              <a:rPr lang="ko-KR" altLang="en-US" sz="1600" dirty="0" smtClean="0"/>
              <a:t>         중앙정부의 청소년육성재원</a:t>
            </a:r>
            <a:r>
              <a:rPr lang="en-US" altLang="ko-KR" sz="1600" dirty="0" smtClean="0"/>
              <a:t>+</a:t>
            </a:r>
            <a:r>
              <a:rPr lang="ko-KR" altLang="en-US" sz="1600" dirty="0" smtClean="0"/>
              <a:t>지방 정부의 청소년육성재원</a:t>
            </a:r>
            <a:endParaRPr lang="en-US" altLang="ko-KR" sz="1600" dirty="0" smtClean="0"/>
          </a:p>
          <a:p>
            <a:pPr>
              <a:buNone/>
            </a:pPr>
            <a:r>
              <a:rPr lang="en-US" altLang="ko-KR" sz="2000" dirty="0" smtClean="0"/>
              <a:t>    2 </a:t>
            </a:r>
            <a:r>
              <a:rPr lang="ko-KR" altLang="en-US" sz="2000" dirty="0" smtClean="0"/>
              <a:t>지방정부의 청소년육성재원</a:t>
            </a:r>
            <a:endParaRPr lang="en-US" altLang="ko-KR" sz="2000" dirty="0" smtClean="0"/>
          </a:p>
          <a:p>
            <a:pPr>
              <a:buNone/>
            </a:pPr>
            <a:r>
              <a:rPr lang="en-US" altLang="ko-KR" sz="2000" dirty="0" smtClean="0"/>
              <a:t>       </a:t>
            </a:r>
            <a:r>
              <a:rPr lang="ko-KR" altLang="en-US" sz="1600" dirty="0" smtClean="0"/>
              <a:t>지방비</a:t>
            </a:r>
            <a:r>
              <a:rPr lang="en-US" altLang="ko-KR" sz="1600" dirty="0" smtClean="0"/>
              <a:t>+</a:t>
            </a:r>
            <a:r>
              <a:rPr lang="ko-KR" altLang="en-US" sz="1600" dirty="0" smtClean="0"/>
              <a:t>지방제정교부금</a:t>
            </a:r>
            <a:r>
              <a:rPr lang="en-US" altLang="ko-KR" sz="1600" dirty="0" smtClean="0"/>
              <a:t>+</a:t>
            </a:r>
            <a:r>
              <a:rPr lang="ko-KR" altLang="en-US" sz="1600" dirty="0" smtClean="0"/>
              <a:t>국고보조금</a:t>
            </a:r>
            <a:endParaRPr lang="en-US" altLang="ko-KR" sz="2000" dirty="0" smtClean="0"/>
          </a:p>
          <a:p>
            <a:pPr>
              <a:buNone/>
            </a:pPr>
            <a:r>
              <a:rPr lang="en-US" altLang="ko-KR" sz="2000" dirty="0" smtClean="0"/>
              <a:t>    3 </a:t>
            </a:r>
            <a:r>
              <a:rPr lang="ko-KR" altLang="en-US" sz="2000" dirty="0" smtClean="0"/>
              <a:t>민간부문의 청소년육성재원</a:t>
            </a:r>
            <a:endParaRPr lang="en-US" altLang="ko-KR" sz="2000" dirty="0" smtClean="0"/>
          </a:p>
          <a:p>
            <a:pPr>
              <a:buNone/>
            </a:pPr>
            <a:r>
              <a:rPr lang="ko-KR" altLang="en-US" sz="2000" dirty="0" smtClean="0"/>
              <a:t>      </a:t>
            </a:r>
            <a:r>
              <a:rPr lang="ko-KR" altLang="en-US" sz="1600" dirty="0" smtClean="0"/>
              <a:t>민간단체 투자비</a:t>
            </a:r>
            <a:r>
              <a:rPr lang="en-US" altLang="ko-KR" sz="1600" dirty="0" smtClean="0"/>
              <a:t>+</a:t>
            </a:r>
            <a:r>
              <a:rPr lang="ko-KR" altLang="en-US" sz="1600" dirty="0" smtClean="0"/>
              <a:t>기업체 출연금</a:t>
            </a:r>
            <a:r>
              <a:rPr lang="en-US" altLang="ko-KR" sz="1600" dirty="0" smtClean="0"/>
              <a:t>+ </a:t>
            </a:r>
            <a:r>
              <a:rPr lang="ko-KR" altLang="en-US" sz="1600" dirty="0" smtClean="0"/>
              <a:t>개인출연금</a:t>
            </a:r>
            <a:endParaRPr lang="en-US" altLang="ko-KR" sz="1600" dirty="0" smtClean="0"/>
          </a:p>
          <a:p>
            <a:pPr>
              <a:buNone/>
            </a:pPr>
            <a:r>
              <a:rPr lang="ko-KR" altLang="en-US" sz="2800" dirty="0" smtClean="0"/>
              <a:t>아동 청소년 정책재정현황</a:t>
            </a:r>
            <a:endParaRPr lang="en-US" altLang="ko-KR" sz="2800" dirty="0" smtClean="0"/>
          </a:p>
          <a:p>
            <a:pPr>
              <a:buNone/>
            </a:pPr>
            <a:r>
              <a:rPr lang="ko-KR" altLang="en-US" sz="1600" dirty="0" smtClean="0"/>
              <a:t>      국고예산 </a:t>
            </a:r>
            <a:r>
              <a:rPr lang="en-US" altLang="ko-KR" sz="1600" dirty="0" smtClean="0"/>
              <a:t>+</a:t>
            </a:r>
            <a:r>
              <a:rPr lang="ko-KR" altLang="en-US" sz="1600" dirty="0" smtClean="0"/>
              <a:t>국가균형발전특별회계 </a:t>
            </a:r>
            <a:r>
              <a:rPr lang="en-US" altLang="ko-KR" sz="1600" dirty="0" smtClean="0"/>
              <a:t>+ </a:t>
            </a:r>
            <a:r>
              <a:rPr lang="ko-KR" altLang="en-US" sz="1600" dirty="0" smtClean="0"/>
              <a:t>청소년육성기금</a:t>
            </a:r>
            <a:endParaRPr lang="en-US" altLang="ko-KR" sz="1600" dirty="0" smtClean="0"/>
          </a:p>
          <a:p>
            <a:pPr>
              <a:buNone/>
            </a:pPr>
            <a:r>
              <a:rPr lang="ko-KR" altLang="en-US" sz="1600" dirty="0" smtClean="0"/>
              <a:t>    특히 경륜사업수입법정 출연금의 경우 </a:t>
            </a:r>
            <a:r>
              <a:rPr lang="en-US" altLang="ko-KR" sz="1600" dirty="0" smtClean="0"/>
              <a:t>1998</a:t>
            </a:r>
            <a:r>
              <a:rPr lang="ko-KR" altLang="en-US" sz="1600" dirty="0" smtClean="0"/>
              <a:t>년부터 중요한 재원으로 자리잡고 있음</a:t>
            </a:r>
            <a:endParaRPr lang="en-US" altLang="ko-KR" sz="1600" dirty="0" smtClean="0"/>
          </a:p>
          <a:p>
            <a:pPr algn="r">
              <a:buNone/>
            </a:pPr>
            <a:r>
              <a:rPr lang="en-US" altLang="ko-KR" sz="3600" dirty="0" smtClean="0"/>
              <a:t>---</a:t>
            </a:r>
            <a:r>
              <a:rPr lang="ko-KR" altLang="en-US" sz="3600" dirty="0" smtClean="0"/>
              <a:t>끝</a:t>
            </a:r>
            <a:r>
              <a:rPr lang="en-US" altLang="ko-KR" sz="3600" dirty="0" smtClean="0"/>
              <a:t>---</a:t>
            </a:r>
            <a:endParaRPr lang="ko-KR" altLang="en-US"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dirty="0" smtClean="0"/>
              <a:t>제</a:t>
            </a:r>
            <a:r>
              <a:rPr lang="en-US" altLang="ko-KR" dirty="0" smtClean="0"/>
              <a:t>1</a:t>
            </a:r>
            <a:r>
              <a:rPr lang="ko-KR" altLang="en-US" dirty="0" smtClean="0"/>
              <a:t>강</a:t>
            </a:r>
            <a:r>
              <a:rPr lang="en-US" altLang="ko-KR" dirty="0" smtClean="0"/>
              <a:t>2--</a:t>
            </a:r>
            <a:r>
              <a:rPr lang="ko-KR" altLang="en-US" dirty="0" smtClean="0"/>
              <a:t>청소년의 범위</a:t>
            </a:r>
            <a:endParaRPr lang="ko-KR" altLang="en-US" dirty="0"/>
          </a:p>
        </p:txBody>
      </p:sp>
      <p:sp>
        <p:nvSpPr>
          <p:cNvPr id="3" name="내용 개체 틀 2"/>
          <p:cNvSpPr>
            <a:spLocks noGrp="1"/>
          </p:cNvSpPr>
          <p:nvPr>
            <p:ph idx="1"/>
          </p:nvPr>
        </p:nvSpPr>
        <p:spPr>
          <a:xfrm>
            <a:off x="341282" y="1618442"/>
            <a:ext cx="8458200" cy="4776358"/>
          </a:xfrm>
          <a:solidFill>
            <a:schemeClr val="accent4">
              <a:lumMod val="40000"/>
              <a:lumOff val="60000"/>
            </a:schemeClr>
          </a:solidFill>
        </p:spPr>
        <p:txBody>
          <a:bodyPr/>
          <a:lstStyle/>
          <a:p>
            <a:r>
              <a:rPr lang="ko-KR" altLang="en-US" dirty="0" smtClean="0"/>
              <a:t>민법</a:t>
            </a:r>
            <a:r>
              <a:rPr lang="en-US" altLang="ko-KR" dirty="0" smtClean="0"/>
              <a:t>- </a:t>
            </a:r>
            <a:r>
              <a:rPr lang="ko-KR" altLang="en-US" dirty="0" smtClean="0"/>
              <a:t>만</a:t>
            </a:r>
            <a:r>
              <a:rPr lang="en-US" altLang="ko-KR" dirty="0" smtClean="0"/>
              <a:t>20</a:t>
            </a:r>
            <a:r>
              <a:rPr lang="ko-KR" altLang="en-US" dirty="0" smtClean="0"/>
              <a:t>세로 </a:t>
            </a:r>
            <a:r>
              <a:rPr lang="ko-KR" altLang="en-US" dirty="0" err="1" smtClean="0"/>
              <a:t>성년이되며</a:t>
            </a:r>
            <a:r>
              <a:rPr lang="ko-KR" altLang="en-US" dirty="0" smtClean="0"/>
              <a:t> 미성년자가 </a:t>
            </a:r>
            <a:r>
              <a:rPr lang="ko-KR" altLang="en-US" dirty="0" err="1" smtClean="0"/>
              <a:t>법률행위를함에</a:t>
            </a:r>
            <a:r>
              <a:rPr lang="ko-KR" altLang="en-US" dirty="0" smtClean="0"/>
              <a:t> 있어서는 법정대리인의 동의를 얻어야 한다</a:t>
            </a:r>
            <a:endParaRPr lang="en-US" altLang="ko-KR" dirty="0" smtClean="0"/>
          </a:p>
          <a:p>
            <a:r>
              <a:rPr lang="ko-KR" altLang="en-US" dirty="0" smtClean="0"/>
              <a:t>아동복지법</a:t>
            </a:r>
            <a:r>
              <a:rPr lang="en-US" altLang="ko-KR" dirty="0" smtClean="0"/>
              <a:t>- </a:t>
            </a:r>
            <a:r>
              <a:rPr lang="ko-KR" altLang="en-US" dirty="0" err="1" smtClean="0"/>
              <a:t>아동이라함은</a:t>
            </a:r>
            <a:r>
              <a:rPr lang="ko-KR" altLang="en-US" dirty="0" smtClean="0"/>
              <a:t> </a:t>
            </a:r>
            <a:r>
              <a:rPr lang="en-US" altLang="ko-KR" dirty="0" smtClean="0"/>
              <a:t>18</a:t>
            </a:r>
            <a:r>
              <a:rPr lang="ko-KR" altLang="en-US" dirty="0" smtClean="0"/>
              <a:t>세 </a:t>
            </a:r>
            <a:r>
              <a:rPr lang="ko-KR" altLang="en-US" dirty="0" err="1" smtClean="0"/>
              <a:t>미만인자</a:t>
            </a:r>
            <a:endParaRPr lang="en-US" altLang="ko-KR" dirty="0" smtClean="0"/>
          </a:p>
          <a:p>
            <a:r>
              <a:rPr lang="ko-KR" altLang="en-US" dirty="0" smtClean="0"/>
              <a:t>근로기준법</a:t>
            </a:r>
            <a:r>
              <a:rPr lang="en-US" altLang="ko-KR" dirty="0" smtClean="0"/>
              <a:t>-18</a:t>
            </a:r>
            <a:r>
              <a:rPr lang="ko-KR" altLang="en-US" dirty="0" smtClean="0"/>
              <a:t>세 미만을 근로소년 </a:t>
            </a:r>
            <a:r>
              <a:rPr lang="en-US" altLang="ko-KR" dirty="0" smtClean="0"/>
              <a:t>15</a:t>
            </a:r>
            <a:r>
              <a:rPr lang="ko-KR" altLang="en-US" dirty="0" err="1" smtClean="0"/>
              <a:t>세미만인자를</a:t>
            </a:r>
            <a:r>
              <a:rPr lang="ko-KR" altLang="en-US" dirty="0" smtClean="0"/>
              <a:t> 근로자로 사용하지 못함</a:t>
            </a:r>
            <a:endParaRPr lang="en-US" altLang="ko-KR" dirty="0" smtClean="0"/>
          </a:p>
          <a:p>
            <a:r>
              <a:rPr lang="ko-KR" altLang="en-US" dirty="0" smtClean="0"/>
              <a:t>소년법</a:t>
            </a:r>
            <a:r>
              <a:rPr lang="en-US" altLang="ko-KR" dirty="0" smtClean="0"/>
              <a:t>-19</a:t>
            </a:r>
            <a:r>
              <a:rPr lang="ko-KR" altLang="en-US" dirty="0" smtClean="0"/>
              <a:t>세 </a:t>
            </a:r>
            <a:r>
              <a:rPr lang="ko-KR" altLang="en-US" dirty="0" err="1" smtClean="0"/>
              <a:t>미만인자를</a:t>
            </a:r>
            <a:r>
              <a:rPr lang="ko-KR" altLang="en-US" dirty="0" smtClean="0"/>
              <a:t> 소년</a:t>
            </a:r>
            <a:endParaRPr lang="en-US" altLang="ko-KR" dirty="0" smtClean="0"/>
          </a:p>
          <a:p>
            <a:r>
              <a:rPr lang="ko-KR" altLang="en-US" dirty="0" smtClean="0"/>
              <a:t>청소년기본법</a:t>
            </a:r>
            <a:r>
              <a:rPr lang="en-US" altLang="ko-KR" dirty="0" smtClean="0"/>
              <a:t>-9</a:t>
            </a:r>
            <a:r>
              <a:rPr lang="ko-KR" altLang="en-US" dirty="0" smtClean="0"/>
              <a:t>세</a:t>
            </a:r>
            <a:r>
              <a:rPr lang="en-US" altLang="ko-KR" dirty="0" smtClean="0"/>
              <a:t>-24</a:t>
            </a:r>
            <a:r>
              <a:rPr lang="ko-KR" altLang="en-US" dirty="0" err="1" smtClean="0"/>
              <a:t>세이하의자를</a:t>
            </a:r>
            <a:r>
              <a:rPr lang="ko-KR" altLang="en-US" dirty="0" smtClean="0"/>
              <a:t> 청소년</a:t>
            </a:r>
            <a:endParaRPr lang="ko-KR"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solidFill>
            <a:schemeClr val="bg2">
              <a:lumMod val="75000"/>
            </a:schemeClr>
          </a:solidFill>
        </p:spPr>
        <p:txBody>
          <a:bodyPr/>
          <a:lstStyle/>
          <a:p>
            <a:r>
              <a:rPr lang="ko-KR" altLang="en-US" dirty="0" smtClean="0"/>
              <a:t>제</a:t>
            </a:r>
            <a:r>
              <a:rPr lang="en-US" altLang="ko-KR" dirty="0" smtClean="0"/>
              <a:t>1</a:t>
            </a:r>
            <a:r>
              <a:rPr lang="ko-KR" altLang="en-US" dirty="0" smtClean="0"/>
              <a:t>강</a:t>
            </a:r>
            <a:r>
              <a:rPr lang="en-US" altLang="ko-KR" dirty="0" smtClean="0"/>
              <a:t>3 </a:t>
            </a:r>
            <a:r>
              <a:rPr lang="ko-KR" altLang="en-US" dirty="0" smtClean="0"/>
              <a:t>청소년의 개념적 특징</a:t>
            </a:r>
            <a:endParaRPr lang="ko-KR" altLang="en-US" dirty="0"/>
          </a:p>
        </p:txBody>
      </p:sp>
      <p:sp>
        <p:nvSpPr>
          <p:cNvPr id="3" name="내용 개체 틀 2"/>
          <p:cNvSpPr>
            <a:spLocks noGrp="1"/>
          </p:cNvSpPr>
          <p:nvPr>
            <p:ph idx="1"/>
          </p:nvPr>
        </p:nvSpPr>
        <p:spPr/>
        <p:txBody>
          <a:bodyPr>
            <a:normAutofit fontScale="92500"/>
          </a:bodyPr>
          <a:lstStyle/>
          <a:p>
            <a:r>
              <a:rPr lang="ko-KR" altLang="en-US" dirty="0" smtClean="0"/>
              <a:t>청소년은 아동의 특성과 성인의 특성을 부분적으로 가지고 있으면서 양자의 어디에도 전적으로 소속되지 않는 과도기적인 존재임</a:t>
            </a:r>
            <a:endParaRPr lang="en-US" altLang="ko-KR" dirty="0" smtClean="0"/>
          </a:p>
          <a:p>
            <a:r>
              <a:rPr lang="ko-KR" altLang="en-US" dirty="0" smtClean="0"/>
              <a:t>청소년은 생식기능을 갖고 있지 못한 소년과는 구별됨</a:t>
            </a:r>
            <a:endParaRPr lang="en-US" altLang="ko-KR" dirty="0" smtClean="0"/>
          </a:p>
          <a:p>
            <a:r>
              <a:rPr lang="ko-KR" altLang="en-US" dirty="0" smtClean="0"/>
              <a:t>청소년은 성장이 완료된 청년과도 의미상 구별됨</a:t>
            </a:r>
            <a:endParaRPr lang="en-US" altLang="ko-KR" dirty="0" smtClean="0"/>
          </a:p>
          <a:p>
            <a:r>
              <a:rPr lang="ko-KR" altLang="en-US" dirty="0" smtClean="0"/>
              <a:t>인격적 존엄성을 지닌 존재임</a:t>
            </a:r>
            <a:endParaRPr lang="en-US" altLang="ko-KR" dirty="0" smtClean="0"/>
          </a:p>
          <a:p>
            <a:r>
              <a:rPr lang="ko-KR" altLang="en-US" dirty="0" smtClean="0"/>
              <a:t>청소년기는 그 기간이 점차 연장되고 있음</a:t>
            </a:r>
            <a:endParaRPr lang="en-US" altLang="ko-KR"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ko-KR" altLang="en-US" dirty="0" smtClean="0"/>
              <a:t>제</a:t>
            </a:r>
            <a:r>
              <a:rPr lang="en-US" altLang="ko-KR" dirty="0" smtClean="0"/>
              <a:t>1</a:t>
            </a:r>
            <a:r>
              <a:rPr lang="ko-KR" altLang="en-US" dirty="0" smtClean="0"/>
              <a:t>강</a:t>
            </a:r>
            <a:r>
              <a:rPr lang="en-US" altLang="ko-KR" dirty="0" smtClean="0"/>
              <a:t>4 </a:t>
            </a:r>
            <a:r>
              <a:rPr lang="ko-KR" altLang="en-US" dirty="0" smtClean="0"/>
              <a:t>청소년기의 발달적 특성</a:t>
            </a:r>
            <a:endParaRPr lang="ko-KR" altLang="en-US" dirty="0"/>
          </a:p>
        </p:txBody>
      </p:sp>
      <p:sp>
        <p:nvSpPr>
          <p:cNvPr id="3" name="내용 개체 틀 2"/>
          <p:cNvSpPr>
            <a:spLocks noGrp="1"/>
          </p:cNvSpPr>
          <p:nvPr>
            <p:ph idx="1"/>
          </p:nvPr>
        </p:nvSpPr>
        <p:spPr>
          <a:xfrm>
            <a:off x="412720" y="1332690"/>
            <a:ext cx="8458200" cy="2930107"/>
          </a:xfrm>
        </p:spPr>
        <p:txBody>
          <a:bodyPr>
            <a:normAutofit fontScale="62500" lnSpcReduction="20000"/>
          </a:bodyPr>
          <a:lstStyle/>
          <a:p>
            <a:r>
              <a:rPr lang="ko-KR" altLang="en-US" dirty="0" smtClean="0"/>
              <a:t>신체생리적인 특성</a:t>
            </a:r>
            <a:r>
              <a:rPr lang="en-US" altLang="ko-KR" dirty="0" smtClean="0"/>
              <a:t>-</a:t>
            </a:r>
            <a:r>
              <a:rPr lang="ko-KR" altLang="en-US" dirty="0" smtClean="0"/>
              <a:t>빠르게 진행되고 급격하게 이루어짐</a:t>
            </a:r>
            <a:endParaRPr lang="en-US" altLang="ko-KR" dirty="0" smtClean="0"/>
          </a:p>
          <a:p>
            <a:r>
              <a:rPr lang="ko-KR" altLang="en-US" dirty="0" err="1" smtClean="0"/>
              <a:t>지적특성</a:t>
            </a:r>
            <a:r>
              <a:rPr lang="en-US" altLang="ko-KR" dirty="0" smtClean="0"/>
              <a:t>- </a:t>
            </a:r>
            <a:r>
              <a:rPr lang="ko-KR" altLang="en-US" dirty="0" smtClean="0"/>
              <a:t>지능적 인지적 측면에서의 발달이 급격히 진행</a:t>
            </a:r>
            <a:endParaRPr lang="en-US" altLang="ko-KR" dirty="0" smtClean="0"/>
          </a:p>
          <a:p>
            <a:r>
              <a:rPr lang="ko-KR" altLang="en-US" dirty="0" err="1" smtClean="0"/>
              <a:t>정서적특성</a:t>
            </a:r>
            <a:r>
              <a:rPr lang="en-US" altLang="ko-KR" dirty="0" smtClean="0"/>
              <a:t>-</a:t>
            </a:r>
            <a:r>
              <a:rPr lang="ko-KR" altLang="en-US" dirty="0" smtClean="0"/>
              <a:t>정서적 혼돈을 경험 감정의 </a:t>
            </a:r>
            <a:r>
              <a:rPr lang="ko-KR" altLang="en-US" dirty="0" err="1" smtClean="0"/>
              <a:t>양가성즉</a:t>
            </a:r>
            <a:r>
              <a:rPr lang="ko-KR" altLang="en-US" dirty="0" smtClean="0"/>
              <a:t> 존경심과 열등감</a:t>
            </a:r>
            <a:r>
              <a:rPr lang="en-US" altLang="ko-KR" dirty="0" smtClean="0"/>
              <a:t>, </a:t>
            </a:r>
            <a:r>
              <a:rPr lang="ko-KR" altLang="en-US" dirty="0" smtClean="0"/>
              <a:t>의존과 자립</a:t>
            </a:r>
            <a:r>
              <a:rPr lang="en-US" altLang="ko-KR" dirty="0" smtClean="0"/>
              <a:t>, </a:t>
            </a:r>
            <a:r>
              <a:rPr lang="ko-KR" altLang="en-US" dirty="0" smtClean="0"/>
              <a:t>애정과 경멸 청소년후기가 되면서 감소</a:t>
            </a:r>
            <a:endParaRPr lang="en-US" altLang="ko-KR" dirty="0" smtClean="0"/>
          </a:p>
          <a:p>
            <a:r>
              <a:rPr lang="ko-KR" altLang="en-US" dirty="0" smtClean="0"/>
              <a:t>청소년들이 </a:t>
            </a:r>
            <a:r>
              <a:rPr lang="ko-KR" altLang="en-US" dirty="0" err="1" smtClean="0"/>
              <a:t>청체감위기를</a:t>
            </a:r>
            <a:r>
              <a:rPr lang="ko-KR" altLang="en-US" dirty="0" smtClean="0"/>
              <a:t> </a:t>
            </a:r>
            <a:r>
              <a:rPr lang="ko-KR" altLang="en-US" dirty="0" err="1" smtClean="0"/>
              <a:t>경험할때</a:t>
            </a:r>
            <a:r>
              <a:rPr lang="ko-KR" altLang="en-US" dirty="0" smtClean="0"/>
              <a:t> 부모도 갱년기를 보냄</a:t>
            </a:r>
            <a:endParaRPr lang="en-US" altLang="ko-KR" dirty="0" smtClean="0"/>
          </a:p>
          <a:p>
            <a:r>
              <a:rPr lang="ko-KR" altLang="en-US" dirty="0" smtClean="0"/>
              <a:t>사회적 특성과 관련하여 독립적인 대인관계 선택적 교우관계를 형성</a:t>
            </a:r>
            <a:endParaRPr lang="en-US" altLang="ko-KR" dirty="0" smtClean="0"/>
          </a:p>
          <a:p>
            <a:r>
              <a:rPr lang="ko-KR" altLang="en-US" dirty="0" err="1" smtClean="0"/>
              <a:t>도덕적발달과</a:t>
            </a:r>
            <a:r>
              <a:rPr lang="ko-KR" altLang="en-US" dirty="0" smtClean="0"/>
              <a:t> 관련하여 인지적 능력이 급격히 </a:t>
            </a:r>
            <a:r>
              <a:rPr lang="ko-KR" altLang="en-US" dirty="0" smtClean="0"/>
              <a:t>발달 </a:t>
            </a:r>
            <a:r>
              <a:rPr lang="ko-KR" altLang="en-US" dirty="0" err="1" smtClean="0"/>
              <a:t>타율적인것보다는</a:t>
            </a:r>
            <a:r>
              <a:rPr lang="ko-KR" altLang="en-US" dirty="0" smtClean="0"/>
              <a:t> </a:t>
            </a:r>
            <a:r>
              <a:rPr lang="ko-KR" altLang="en-US" dirty="0" smtClean="0"/>
              <a:t>자율적인 도덕적 원칙을 지향하는 수준</a:t>
            </a:r>
            <a:endParaRPr lang="en-US" altLang="ko-KR" dirty="0" smtClean="0"/>
          </a:p>
        </p:txBody>
      </p:sp>
      <p:sp>
        <p:nvSpPr>
          <p:cNvPr id="4" name="내용 개체 틀 2"/>
          <p:cNvSpPr txBox="1">
            <a:spLocks/>
          </p:cNvSpPr>
          <p:nvPr/>
        </p:nvSpPr>
        <p:spPr>
          <a:xfrm>
            <a:off x="484158" y="4307307"/>
            <a:ext cx="8458200" cy="2454672"/>
          </a:xfrm>
          <a:prstGeom prst="rect">
            <a:avLst/>
          </a:prstGeom>
          <a:solidFill>
            <a:schemeClr val="accent6">
              <a:lumMod val="40000"/>
              <a:lumOff val="60000"/>
            </a:schemeClr>
          </a:solidFill>
        </p:spPr>
        <p:txBody>
          <a:bodyPr vert="horz" lIns="95056" tIns="47528" rIns="95056" bIns="47528" rtlCol="0">
            <a:normAutofit fontScale="70000" lnSpcReduction="20000"/>
          </a:bodyPr>
          <a:lstStyle/>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en-US" altLang="ko-KR" sz="3300" b="0" i="0" u="none" strike="noStrike" kern="1200" cap="none" spc="0" normalizeH="0" baseline="0" noProof="0" dirty="0" smtClean="0">
                <a:ln>
                  <a:noFill/>
                </a:ln>
                <a:solidFill>
                  <a:schemeClr val="tx1"/>
                </a:solidFill>
                <a:effectLst/>
                <a:uLnTx/>
                <a:uFillTx/>
                <a:latin typeface="+mn-lt"/>
                <a:ea typeface="+mn-ea"/>
                <a:cs typeface="+mn-cs"/>
              </a:rPr>
              <a:t>9-24</a:t>
            </a:r>
            <a:r>
              <a:rPr kumimoji="0" lang="ko-KR" altLang="en-US" sz="3300" b="0" i="0" u="none" strike="noStrike" kern="1200" cap="none" spc="0" normalizeH="0" baseline="0" noProof="0" dirty="0" smtClean="0">
                <a:ln>
                  <a:noFill/>
                </a:ln>
                <a:solidFill>
                  <a:schemeClr val="tx1"/>
                </a:solidFill>
                <a:effectLst/>
                <a:uLnTx/>
                <a:uFillTx/>
                <a:latin typeface="+mn-lt"/>
                <a:ea typeface="+mn-ea"/>
                <a:cs typeface="+mn-cs"/>
              </a:rPr>
              <a:t>세 사이를 지칭하는 청소년기에 신체적 지적 사회적 도덕적 정서적 성격적으로 급속하고 왕성하게 발달하는 특성이 있다고 하는 것은 청소년들이 조화롭게 성장하도록 지원하는 교육이나 육성이 그만큼 이시기에 집중적이고 체계적으로 이루어 </a:t>
            </a:r>
            <a:r>
              <a:rPr kumimoji="0" lang="ko-KR" altLang="en-US" sz="3300" b="0" i="0" u="none" strike="noStrike" kern="1200" cap="none" spc="0" normalizeH="0" baseline="0" noProof="0" dirty="0" err="1" smtClean="0">
                <a:ln>
                  <a:noFill/>
                </a:ln>
                <a:solidFill>
                  <a:schemeClr val="tx1"/>
                </a:solidFill>
                <a:effectLst/>
                <a:uLnTx/>
                <a:uFillTx/>
                <a:latin typeface="+mn-lt"/>
                <a:ea typeface="+mn-ea"/>
                <a:cs typeface="+mn-cs"/>
              </a:rPr>
              <a:t>져야함</a:t>
            </a:r>
            <a:r>
              <a:rPr kumimoji="0" lang="en-US" altLang="ko-KR" sz="3300" b="0" i="0" u="none" strike="noStrike" kern="1200" cap="none" spc="0" normalizeH="0" baseline="0" noProof="0" dirty="0" smtClean="0">
                <a:ln>
                  <a:noFill/>
                </a:ln>
                <a:solidFill>
                  <a:schemeClr val="tx1"/>
                </a:solidFill>
                <a:effectLst/>
                <a:uLnTx/>
                <a:uFillTx/>
                <a:latin typeface="+mn-lt"/>
                <a:ea typeface="+mn-ea"/>
                <a:cs typeface="+mn-cs"/>
              </a:rPr>
              <a:t>.      </a:t>
            </a:r>
            <a:r>
              <a:rPr kumimoji="0" lang="ko-KR" altLang="en-US" sz="3300" b="0" i="0" u="none" strike="noStrike" kern="1200" cap="none" spc="0" normalizeH="0" baseline="0" noProof="0" dirty="0" smtClean="0">
                <a:ln>
                  <a:noFill/>
                </a:ln>
                <a:solidFill>
                  <a:schemeClr val="tx1"/>
                </a:solidFill>
                <a:effectLst/>
                <a:uLnTx/>
                <a:uFillTx/>
                <a:latin typeface="+mn-lt"/>
                <a:ea typeface="+mn-ea"/>
                <a:cs typeface="+mn-cs"/>
              </a:rPr>
              <a:t> 청소년교육의 구조적 모순을 타파하고 청소년세대가 인간다운 삶을 누리게 하고 나아가서 인류문명을 주도할 수 있는 한민족의 미래세대를 양성하는데 중요한 역할을 해야 할 것임</a:t>
            </a:r>
            <a:endParaRPr kumimoji="0" lang="en-US" altLang="ko-KR" sz="33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69901" y="289832"/>
            <a:ext cx="4086223" cy="542792"/>
          </a:xfrm>
        </p:spPr>
        <p:txBody>
          <a:bodyPr>
            <a:normAutofit/>
          </a:bodyPr>
          <a:lstStyle/>
          <a:p>
            <a:r>
              <a:rPr lang="ko-KR" altLang="en-US" sz="1800" dirty="0" smtClean="0"/>
              <a:t>제</a:t>
            </a:r>
            <a:r>
              <a:rPr lang="en-US" altLang="ko-KR" sz="1800" dirty="0" smtClean="0"/>
              <a:t>2</a:t>
            </a:r>
            <a:r>
              <a:rPr lang="ko-KR" altLang="en-US" sz="1800" dirty="0" smtClean="0"/>
              <a:t>강 </a:t>
            </a:r>
            <a:r>
              <a:rPr lang="ko-KR" altLang="en-US" sz="1800" dirty="0" err="1" smtClean="0"/>
              <a:t>청소년육성의개념과</a:t>
            </a:r>
            <a:r>
              <a:rPr lang="ko-KR" altLang="en-US" sz="1800" dirty="0" smtClean="0"/>
              <a:t> 내용</a:t>
            </a:r>
            <a:endParaRPr lang="ko-KR" altLang="en-US" sz="1800" dirty="0"/>
          </a:p>
        </p:txBody>
      </p:sp>
      <p:sp>
        <p:nvSpPr>
          <p:cNvPr id="3" name="내용 개체 틀 2"/>
          <p:cNvSpPr>
            <a:spLocks noGrp="1"/>
          </p:cNvSpPr>
          <p:nvPr>
            <p:ph idx="1"/>
          </p:nvPr>
        </p:nvSpPr>
        <p:spPr/>
        <p:txBody>
          <a:bodyPr>
            <a:normAutofit lnSpcReduction="10000"/>
          </a:bodyPr>
          <a:lstStyle/>
          <a:p>
            <a:r>
              <a:rPr lang="ko-KR" altLang="en-US" dirty="0" smtClean="0"/>
              <a:t>청소년육성정책의 개념</a:t>
            </a:r>
            <a:r>
              <a:rPr lang="en-US" altLang="ko-KR" dirty="0" smtClean="0"/>
              <a:t>– </a:t>
            </a:r>
            <a:r>
              <a:rPr lang="ko-KR" altLang="en-US" dirty="0" smtClean="0"/>
              <a:t>청소년의 육성에 관한 정부의 </a:t>
            </a:r>
            <a:r>
              <a:rPr lang="ko-KR" altLang="en-US" dirty="0" err="1" smtClean="0"/>
              <a:t>공적목표와</a:t>
            </a:r>
            <a:r>
              <a:rPr lang="ko-KR" altLang="en-US" dirty="0" smtClean="0"/>
              <a:t> 이를 달성하기 위한 행동지침을 총괄하는 용어임</a:t>
            </a:r>
            <a:endParaRPr lang="en-US" altLang="ko-KR" dirty="0" smtClean="0"/>
          </a:p>
          <a:p>
            <a:r>
              <a:rPr lang="ko-KR" altLang="en-US" u="sng" dirty="0" err="1" smtClean="0">
                <a:solidFill>
                  <a:srgbClr val="FF0000"/>
                </a:solidFill>
              </a:rPr>
              <a:t>청소년육성이라함은</a:t>
            </a:r>
            <a:r>
              <a:rPr lang="ko-KR" altLang="en-US" u="sng" dirty="0" smtClean="0">
                <a:solidFill>
                  <a:srgbClr val="FF0000"/>
                </a:solidFill>
              </a:rPr>
              <a:t> </a:t>
            </a:r>
            <a:r>
              <a:rPr lang="ko-KR" altLang="en-US" u="sng" dirty="0" smtClean="0">
                <a:solidFill>
                  <a:schemeClr val="accent2"/>
                </a:solidFill>
              </a:rPr>
              <a:t>청소년의 복지를 증진하고 청소년의 수련활동을 지원하며 청소년교류를 진흥하고 사회여건화 환경을 청소년에게 유익하도록 개선하여 청소년에 대한 교육과 </a:t>
            </a:r>
            <a:r>
              <a:rPr lang="ko-KR" altLang="en-US" u="sng" dirty="0" err="1" smtClean="0">
                <a:solidFill>
                  <a:schemeClr val="accent2"/>
                </a:solidFill>
              </a:rPr>
              <a:t>상호보완함으로써</a:t>
            </a:r>
            <a:r>
              <a:rPr lang="ko-KR" altLang="en-US" u="sng" dirty="0" smtClean="0">
                <a:solidFill>
                  <a:schemeClr val="accent2"/>
                </a:solidFill>
              </a:rPr>
              <a:t> 청소년의 </a:t>
            </a:r>
            <a:r>
              <a:rPr lang="ko-KR" altLang="en-US" u="sng" dirty="0" err="1" smtClean="0">
                <a:solidFill>
                  <a:schemeClr val="accent2"/>
                </a:solidFill>
              </a:rPr>
              <a:t>균형있는</a:t>
            </a:r>
            <a:r>
              <a:rPr lang="ko-KR" altLang="en-US" u="sng" dirty="0" smtClean="0">
                <a:solidFill>
                  <a:schemeClr val="accent2"/>
                </a:solidFill>
              </a:rPr>
              <a:t> 성장을 돕는 것을 말한다</a:t>
            </a:r>
            <a:r>
              <a:rPr lang="en-US" altLang="ko-KR" u="sng" dirty="0" smtClean="0">
                <a:solidFill>
                  <a:schemeClr val="accent2"/>
                </a:solidFill>
              </a:rPr>
              <a:t>(</a:t>
            </a:r>
            <a:r>
              <a:rPr lang="ko-KR" altLang="en-US" u="sng" dirty="0" smtClean="0">
                <a:solidFill>
                  <a:schemeClr val="accent2"/>
                </a:solidFill>
              </a:rPr>
              <a:t>청소년기본법</a:t>
            </a:r>
            <a:r>
              <a:rPr lang="en-US" altLang="ko-KR" u="sng" dirty="0" smtClean="0">
                <a:solidFill>
                  <a:schemeClr val="accent2"/>
                </a:solidFill>
              </a:rPr>
              <a:t>3</a:t>
            </a:r>
            <a:r>
              <a:rPr lang="ko-KR" altLang="en-US" u="sng" dirty="0" smtClean="0">
                <a:solidFill>
                  <a:schemeClr val="accent2"/>
                </a:solidFill>
              </a:rPr>
              <a:t>조</a:t>
            </a:r>
            <a:r>
              <a:rPr lang="en-US" altLang="ko-KR" u="sng" dirty="0" smtClean="0">
                <a:solidFill>
                  <a:schemeClr val="accent2"/>
                </a:solidFill>
              </a:rPr>
              <a:t>2</a:t>
            </a:r>
            <a:r>
              <a:rPr lang="ko-KR" altLang="en-US" u="sng" dirty="0" smtClean="0">
                <a:solidFill>
                  <a:schemeClr val="accent2"/>
                </a:solidFill>
              </a:rPr>
              <a:t>호</a:t>
            </a:r>
            <a:r>
              <a:rPr lang="en-US" altLang="ko-KR" u="sng" dirty="0" smtClean="0">
                <a:solidFill>
                  <a:schemeClr val="accent2"/>
                </a:solidFill>
              </a:rPr>
              <a:t>)</a:t>
            </a:r>
            <a:endParaRPr lang="ko-KR" altLang="en-US" u="sng" dirty="0">
              <a:solidFill>
                <a:schemeClr val="accent2"/>
              </a:solidFill>
            </a:endParaRPr>
          </a:p>
        </p:txBody>
      </p:sp>
      <p:sp>
        <p:nvSpPr>
          <p:cNvPr id="4" name="대각선 방향의 모서리가 둥근 사각형 3"/>
          <p:cNvSpPr/>
          <p:nvPr/>
        </p:nvSpPr>
        <p:spPr>
          <a:xfrm>
            <a:off x="2897142" y="832624"/>
            <a:ext cx="6500858" cy="71438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dirty="0" smtClean="0"/>
              <a:t>체육청소년부</a:t>
            </a:r>
            <a:r>
              <a:rPr lang="en-US" altLang="ko-KR" dirty="0" smtClean="0"/>
              <a:t>(1991),</a:t>
            </a:r>
            <a:r>
              <a:rPr lang="ko-KR" altLang="en-US" dirty="0" smtClean="0"/>
              <a:t>문화체육부</a:t>
            </a:r>
            <a:r>
              <a:rPr lang="en-US" altLang="ko-KR" dirty="0" smtClean="0"/>
              <a:t>(1993),</a:t>
            </a:r>
            <a:r>
              <a:rPr lang="ko-KR" altLang="en-US" dirty="0" smtClean="0"/>
              <a:t>문화관광부</a:t>
            </a:r>
            <a:r>
              <a:rPr lang="en-US" altLang="ko-KR" dirty="0" smtClean="0"/>
              <a:t>(1998),</a:t>
            </a:r>
            <a:r>
              <a:rPr lang="ko-KR" altLang="en-US" dirty="0" smtClean="0"/>
              <a:t>국가청소년위원회</a:t>
            </a:r>
            <a:r>
              <a:rPr lang="en-US" altLang="ko-KR" dirty="0" smtClean="0"/>
              <a:t>(2005),</a:t>
            </a:r>
            <a:r>
              <a:rPr lang="ko-KR" altLang="en-US" dirty="0" smtClean="0"/>
              <a:t>현 </a:t>
            </a:r>
            <a:r>
              <a:rPr lang="ko-KR" altLang="en-US" dirty="0" err="1" smtClean="0"/>
              <a:t>보건복지가족부</a:t>
            </a:r>
            <a:r>
              <a:rPr lang="en-US" altLang="ko-KR" dirty="0" smtClean="0"/>
              <a:t>(2008)</a:t>
            </a:r>
            <a:endParaRPr lang="ko-KR" altLang="en-US" dirty="0"/>
          </a:p>
        </p:txBody>
      </p:sp>
      <p:cxnSp>
        <p:nvCxnSpPr>
          <p:cNvPr id="6" name="직선 화살표 연결선 5"/>
          <p:cNvCxnSpPr/>
          <p:nvPr/>
        </p:nvCxnSpPr>
        <p:spPr>
          <a:xfrm>
            <a:off x="6842140" y="1404128"/>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타원 12"/>
          <p:cNvSpPr/>
          <p:nvPr/>
        </p:nvSpPr>
        <p:spPr>
          <a:xfrm>
            <a:off x="1627166" y="832624"/>
            <a:ext cx="1428760" cy="7858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mtClean="0"/>
              <a:t>청소년기본법</a:t>
            </a:r>
            <a:endParaRPr lang="ko-KR"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69844" y="0"/>
            <a:ext cx="8458200" cy="757106"/>
          </a:xfrm>
        </p:spPr>
        <p:txBody>
          <a:bodyPr>
            <a:normAutofit/>
          </a:bodyPr>
          <a:lstStyle/>
          <a:p>
            <a:r>
              <a:rPr lang="ko-KR" altLang="en-US" sz="3600" dirty="0" smtClean="0"/>
              <a:t>제</a:t>
            </a:r>
            <a:r>
              <a:rPr lang="en-US" altLang="ko-KR" sz="3600" dirty="0" smtClean="0"/>
              <a:t>2</a:t>
            </a:r>
            <a:r>
              <a:rPr lang="ko-KR" altLang="en-US" sz="3600" dirty="0" smtClean="0"/>
              <a:t>강</a:t>
            </a:r>
            <a:r>
              <a:rPr lang="en-US" altLang="ko-KR" sz="3600" dirty="0" smtClean="0"/>
              <a:t>2 </a:t>
            </a:r>
            <a:r>
              <a:rPr lang="ko-KR" altLang="en-US" sz="3600" dirty="0" smtClean="0"/>
              <a:t>학교교육과 청소년교육의 비교</a:t>
            </a:r>
            <a:endParaRPr lang="ko-KR" altLang="en-US" sz="3600" dirty="0"/>
          </a:p>
        </p:txBody>
      </p:sp>
      <p:graphicFrame>
        <p:nvGraphicFramePr>
          <p:cNvPr id="6" name="내용 개체 틀 5"/>
          <p:cNvGraphicFramePr>
            <a:graphicFrameLocks noGrp="1"/>
          </p:cNvGraphicFramePr>
          <p:nvPr>
            <p:ph idx="1"/>
          </p:nvPr>
        </p:nvGraphicFramePr>
        <p:xfrm>
          <a:off x="341282" y="1189814"/>
          <a:ext cx="8458200" cy="5349240"/>
        </p:xfrm>
        <a:graphic>
          <a:graphicData uri="http://schemas.openxmlformats.org/drawingml/2006/table">
            <a:tbl>
              <a:tblPr firstRow="1" bandRow="1">
                <a:tableStyleId>{5C22544A-7EE6-4342-B048-85BDC9FD1C3A}</a:tableStyleId>
              </a:tblPr>
              <a:tblGrid>
                <a:gridCol w="1443018"/>
                <a:gridCol w="2357454"/>
                <a:gridCol w="4657728"/>
              </a:tblGrid>
              <a:tr h="370840">
                <a:tc>
                  <a:txBody>
                    <a:bodyPr/>
                    <a:lstStyle/>
                    <a:p>
                      <a:pPr algn="ctr" latinLnBrk="1"/>
                      <a:endParaRPr lang="ko-KR" altLang="en-US" dirty="0"/>
                    </a:p>
                  </a:txBody>
                  <a:tcPr/>
                </a:tc>
                <a:tc>
                  <a:txBody>
                    <a:bodyPr/>
                    <a:lstStyle/>
                    <a:p>
                      <a:pPr algn="ctr" latinLnBrk="1"/>
                      <a:r>
                        <a:rPr lang="ko-KR" altLang="en-US" dirty="0" smtClean="0"/>
                        <a:t>학교교육</a:t>
                      </a:r>
                      <a:endParaRPr lang="ko-KR" altLang="en-US" dirty="0"/>
                    </a:p>
                  </a:txBody>
                  <a:tcPr/>
                </a:tc>
                <a:tc>
                  <a:txBody>
                    <a:bodyPr/>
                    <a:lstStyle/>
                    <a:p>
                      <a:pPr algn="ctr" latinLnBrk="1"/>
                      <a:r>
                        <a:rPr lang="ko-KR" altLang="en-US" dirty="0" smtClean="0"/>
                        <a:t>청소년육성</a:t>
                      </a:r>
                      <a:endParaRPr lang="ko-KR" altLang="en-US" dirty="0"/>
                    </a:p>
                  </a:txBody>
                  <a:tcPr/>
                </a:tc>
              </a:tr>
              <a:tr h="370840">
                <a:tc>
                  <a:txBody>
                    <a:bodyPr/>
                    <a:lstStyle/>
                    <a:p>
                      <a:pPr algn="ctr" latinLnBrk="1"/>
                      <a:r>
                        <a:rPr lang="ko-KR" altLang="en-US" dirty="0" smtClean="0"/>
                        <a:t>대상</a:t>
                      </a:r>
                      <a:endParaRPr lang="ko-KR" altLang="en-US" dirty="0"/>
                    </a:p>
                  </a:txBody>
                  <a:tcPr/>
                </a:tc>
                <a:tc>
                  <a:txBody>
                    <a:bodyPr/>
                    <a:lstStyle/>
                    <a:p>
                      <a:pPr algn="ctr" latinLnBrk="1"/>
                      <a:r>
                        <a:rPr lang="ko-KR" altLang="en-US" dirty="0" smtClean="0"/>
                        <a:t>학생 청소년</a:t>
                      </a:r>
                      <a:endParaRPr lang="ko-KR" altLang="en-US" dirty="0"/>
                    </a:p>
                  </a:txBody>
                  <a:tcPr/>
                </a:tc>
                <a:tc>
                  <a:txBody>
                    <a:bodyPr/>
                    <a:lstStyle/>
                    <a:p>
                      <a:pPr algn="ctr" latinLnBrk="1"/>
                      <a:r>
                        <a:rPr lang="ko-KR" altLang="en-US" dirty="0" smtClean="0"/>
                        <a:t>모든 청소년</a:t>
                      </a:r>
                      <a:endParaRPr lang="ko-KR" altLang="en-US" dirty="0"/>
                    </a:p>
                  </a:txBody>
                  <a:tcPr/>
                </a:tc>
              </a:tr>
              <a:tr h="370840">
                <a:tc>
                  <a:txBody>
                    <a:bodyPr/>
                    <a:lstStyle/>
                    <a:p>
                      <a:pPr algn="ctr" latinLnBrk="1"/>
                      <a:r>
                        <a:rPr lang="ko-KR" altLang="en-US" dirty="0" smtClean="0"/>
                        <a:t>장소</a:t>
                      </a:r>
                      <a:endParaRPr lang="ko-KR" altLang="en-US" dirty="0"/>
                    </a:p>
                  </a:txBody>
                  <a:tcPr/>
                </a:tc>
                <a:tc>
                  <a:txBody>
                    <a:bodyPr/>
                    <a:lstStyle/>
                    <a:p>
                      <a:pPr algn="ctr" latinLnBrk="1"/>
                      <a:r>
                        <a:rPr lang="ko-KR" altLang="en-US" dirty="0" smtClean="0"/>
                        <a:t>학교</a:t>
                      </a:r>
                      <a:endParaRPr lang="ko-KR" altLang="en-US" dirty="0"/>
                    </a:p>
                  </a:txBody>
                  <a:tcPr/>
                </a:tc>
                <a:tc>
                  <a:txBody>
                    <a:bodyPr/>
                    <a:lstStyle/>
                    <a:p>
                      <a:pPr algn="ctr" latinLnBrk="1"/>
                      <a:r>
                        <a:rPr lang="ko-KR" altLang="en-US" dirty="0" smtClean="0"/>
                        <a:t>사회와 자연 속의 수련터전</a:t>
                      </a:r>
                      <a:endParaRPr lang="ko-KR" altLang="en-US" dirty="0"/>
                    </a:p>
                  </a:txBody>
                  <a:tcPr/>
                </a:tc>
              </a:tr>
              <a:tr h="370840">
                <a:tc>
                  <a:txBody>
                    <a:bodyPr/>
                    <a:lstStyle/>
                    <a:p>
                      <a:pPr algn="ctr" latinLnBrk="1"/>
                      <a:r>
                        <a:rPr lang="ko-KR" altLang="en-US" dirty="0" smtClean="0"/>
                        <a:t>교재</a:t>
                      </a:r>
                      <a:endParaRPr lang="ko-KR" altLang="en-US" dirty="0"/>
                    </a:p>
                  </a:txBody>
                  <a:tcPr/>
                </a:tc>
                <a:tc>
                  <a:txBody>
                    <a:bodyPr/>
                    <a:lstStyle/>
                    <a:p>
                      <a:pPr algn="ctr" latinLnBrk="1"/>
                      <a:r>
                        <a:rPr lang="ko-KR" altLang="en-US" dirty="0" smtClean="0"/>
                        <a:t>교과서</a:t>
                      </a:r>
                      <a:endParaRPr lang="ko-KR" altLang="en-US" dirty="0"/>
                    </a:p>
                  </a:txBody>
                  <a:tcPr/>
                </a:tc>
                <a:tc>
                  <a:txBody>
                    <a:bodyPr/>
                    <a:lstStyle/>
                    <a:p>
                      <a:pPr algn="ctr" latinLnBrk="1"/>
                      <a:r>
                        <a:rPr lang="ko-KR" altLang="en-US" dirty="0" smtClean="0"/>
                        <a:t>수련거리</a:t>
                      </a:r>
                      <a:endParaRPr lang="ko-KR" altLang="en-US" dirty="0"/>
                    </a:p>
                  </a:txBody>
                  <a:tcPr/>
                </a:tc>
              </a:tr>
              <a:tr h="370840">
                <a:tc>
                  <a:txBody>
                    <a:bodyPr/>
                    <a:lstStyle/>
                    <a:p>
                      <a:pPr algn="ctr" latinLnBrk="1"/>
                      <a:r>
                        <a:rPr lang="ko-KR" altLang="en-US" dirty="0" smtClean="0"/>
                        <a:t>방법</a:t>
                      </a:r>
                      <a:endParaRPr lang="ko-KR" altLang="en-US" dirty="0"/>
                    </a:p>
                  </a:txBody>
                  <a:tcPr/>
                </a:tc>
                <a:tc>
                  <a:txBody>
                    <a:bodyPr/>
                    <a:lstStyle/>
                    <a:p>
                      <a:pPr algn="ctr" latinLnBrk="1"/>
                      <a:r>
                        <a:rPr lang="ko-KR" altLang="en-US" dirty="0" smtClean="0"/>
                        <a:t>학업활동</a:t>
                      </a:r>
                      <a:r>
                        <a:rPr lang="en-US" altLang="ko-KR" dirty="0" smtClean="0"/>
                        <a:t>(</a:t>
                      </a:r>
                      <a:r>
                        <a:rPr lang="ko-KR" altLang="en-US" dirty="0" smtClean="0"/>
                        <a:t>암기</a:t>
                      </a:r>
                      <a:r>
                        <a:rPr lang="en-US" altLang="ko-KR" dirty="0" smtClean="0"/>
                        <a:t>,</a:t>
                      </a:r>
                      <a:r>
                        <a:rPr lang="ko-KR" altLang="en-US" dirty="0" smtClean="0"/>
                        <a:t>이해</a:t>
                      </a:r>
                      <a:r>
                        <a:rPr lang="en-US" altLang="ko-KR" dirty="0" smtClean="0"/>
                        <a:t>)</a:t>
                      </a:r>
                      <a:endParaRPr lang="ko-KR" altLang="en-US" dirty="0"/>
                    </a:p>
                  </a:txBody>
                  <a:tcPr/>
                </a:tc>
                <a:tc>
                  <a:txBody>
                    <a:bodyPr/>
                    <a:lstStyle/>
                    <a:p>
                      <a:pPr algn="ctr" latinLnBrk="1"/>
                      <a:r>
                        <a:rPr lang="ko-KR" altLang="en-US" dirty="0" smtClean="0"/>
                        <a:t>수련활동</a:t>
                      </a:r>
                      <a:r>
                        <a:rPr lang="en-US" altLang="ko-KR" dirty="0" smtClean="0"/>
                        <a:t>(</a:t>
                      </a:r>
                      <a:r>
                        <a:rPr lang="ko-KR" altLang="en-US" dirty="0" smtClean="0"/>
                        <a:t>체험</a:t>
                      </a:r>
                      <a:r>
                        <a:rPr lang="en-US" altLang="ko-KR" dirty="0" smtClean="0"/>
                        <a:t>,</a:t>
                      </a:r>
                      <a:r>
                        <a:rPr lang="ko-KR" altLang="en-US" dirty="0" smtClean="0"/>
                        <a:t>숙달</a:t>
                      </a:r>
                      <a:r>
                        <a:rPr lang="en-US" altLang="ko-KR" dirty="0" smtClean="0"/>
                        <a:t>)</a:t>
                      </a:r>
                      <a:endParaRPr lang="ko-KR" altLang="en-US" dirty="0"/>
                    </a:p>
                  </a:txBody>
                  <a:tcPr/>
                </a:tc>
              </a:tr>
              <a:tr h="370840">
                <a:tc>
                  <a:txBody>
                    <a:bodyPr/>
                    <a:lstStyle/>
                    <a:p>
                      <a:pPr algn="ctr" latinLnBrk="1"/>
                      <a:r>
                        <a:rPr lang="ko-KR" altLang="en-US" dirty="0" smtClean="0"/>
                        <a:t>목표</a:t>
                      </a:r>
                      <a:endParaRPr lang="ko-KR" altLang="en-US" dirty="0"/>
                    </a:p>
                  </a:txBody>
                  <a:tcPr/>
                </a:tc>
                <a:tc>
                  <a:txBody>
                    <a:bodyPr/>
                    <a:lstStyle/>
                    <a:p>
                      <a:pPr algn="ctr" latinLnBrk="1"/>
                      <a:r>
                        <a:rPr lang="ko-KR" altLang="en-US" dirty="0" smtClean="0"/>
                        <a:t>지성계발</a:t>
                      </a:r>
                      <a:endParaRPr lang="ko-KR" altLang="en-US" dirty="0"/>
                    </a:p>
                  </a:txBody>
                  <a:tcPr/>
                </a:tc>
                <a:tc>
                  <a:txBody>
                    <a:bodyPr/>
                    <a:lstStyle/>
                    <a:p>
                      <a:pPr algn="ctr" latinLnBrk="1"/>
                      <a:r>
                        <a:rPr lang="ko-KR" altLang="en-US" dirty="0" smtClean="0"/>
                        <a:t>덕성함양</a:t>
                      </a:r>
                      <a:endParaRPr lang="ko-KR" altLang="en-US" dirty="0"/>
                    </a:p>
                  </a:txBody>
                  <a:tcPr/>
                </a:tc>
              </a:tr>
              <a:tr h="370840">
                <a:tc>
                  <a:txBody>
                    <a:bodyPr/>
                    <a:lstStyle/>
                    <a:p>
                      <a:pPr algn="ctr" latinLnBrk="1"/>
                      <a:r>
                        <a:rPr lang="ko-KR" altLang="en-US" dirty="0" smtClean="0"/>
                        <a:t>지도자</a:t>
                      </a:r>
                      <a:endParaRPr lang="ko-KR" altLang="en-US" dirty="0"/>
                    </a:p>
                  </a:txBody>
                  <a:tcPr/>
                </a:tc>
                <a:tc>
                  <a:txBody>
                    <a:bodyPr/>
                    <a:lstStyle/>
                    <a:p>
                      <a:pPr algn="ctr" latinLnBrk="1"/>
                      <a:r>
                        <a:rPr lang="ko-KR" altLang="en-US" dirty="0" smtClean="0"/>
                        <a:t>교사</a:t>
                      </a:r>
                      <a:r>
                        <a:rPr lang="en-US" altLang="ko-KR" dirty="0" smtClean="0"/>
                        <a:t>(</a:t>
                      </a:r>
                      <a:r>
                        <a:rPr lang="ko-KR" altLang="en-US" dirty="0" smtClean="0"/>
                        <a:t>과목별전문지식</a:t>
                      </a:r>
                      <a:r>
                        <a:rPr lang="en-US" altLang="ko-KR" dirty="0" smtClean="0"/>
                        <a:t>)</a:t>
                      </a:r>
                      <a:endParaRPr lang="ko-KR" altLang="en-US" dirty="0"/>
                    </a:p>
                  </a:txBody>
                  <a:tcPr/>
                </a:tc>
                <a:tc>
                  <a:txBody>
                    <a:bodyPr/>
                    <a:lstStyle/>
                    <a:p>
                      <a:pPr algn="ctr" latinLnBrk="1"/>
                      <a:r>
                        <a:rPr lang="ko-KR" altLang="en-US" dirty="0" smtClean="0"/>
                        <a:t>청소년지도자</a:t>
                      </a:r>
                      <a:r>
                        <a:rPr lang="en-US" altLang="ko-KR" dirty="0" smtClean="0"/>
                        <a:t>(</a:t>
                      </a:r>
                      <a:r>
                        <a:rPr lang="ko-KR" altLang="en-US" dirty="0" smtClean="0"/>
                        <a:t>철학적 역사적 지식</a:t>
                      </a:r>
                      <a:r>
                        <a:rPr lang="en-US" altLang="ko-KR" dirty="0" smtClean="0"/>
                        <a:t>,</a:t>
                      </a:r>
                      <a:r>
                        <a:rPr lang="ko-KR" altLang="en-US" dirty="0" smtClean="0"/>
                        <a:t> 인간적 감화력</a:t>
                      </a:r>
                      <a:r>
                        <a:rPr lang="en-US" altLang="ko-KR" dirty="0" smtClean="0"/>
                        <a:t>,</a:t>
                      </a:r>
                      <a:r>
                        <a:rPr lang="ko-KR" altLang="en-US" dirty="0" smtClean="0"/>
                        <a:t> 고도로 숙련된 기능</a:t>
                      </a:r>
                      <a:r>
                        <a:rPr lang="en-US" altLang="ko-KR" dirty="0" smtClean="0"/>
                        <a:t>)</a:t>
                      </a:r>
                      <a:endParaRPr lang="ko-KR" altLang="en-US" dirty="0"/>
                    </a:p>
                  </a:txBody>
                  <a:tcPr/>
                </a:tc>
              </a:tr>
              <a:tr h="370840">
                <a:tc>
                  <a:txBody>
                    <a:bodyPr/>
                    <a:lstStyle/>
                    <a:p>
                      <a:pPr algn="ctr" latinLnBrk="1"/>
                      <a:r>
                        <a:rPr lang="ko-KR" altLang="en-US" dirty="0" smtClean="0"/>
                        <a:t>집단성격</a:t>
                      </a:r>
                      <a:endParaRPr lang="ko-KR" altLang="en-US" dirty="0"/>
                    </a:p>
                  </a:txBody>
                  <a:tcPr/>
                </a:tc>
                <a:tc>
                  <a:txBody>
                    <a:bodyPr/>
                    <a:lstStyle/>
                    <a:p>
                      <a:pPr algn="ctr" latinLnBrk="1"/>
                      <a:r>
                        <a:rPr lang="ko-KR" altLang="en-US" dirty="0" smtClean="0"/>
                        <a:t>연령과 학력기준에 따른 동질집단</a:t>
                      </a:r>
                      <a:endParaRPr lang="ko-KR" altLang="en-US" dirty="0"/>
                    </a:p>
                  </a:txBody>
                  <a:tcPr/>
                </a:tc>
                <a:tc>
                  <a:txBody>
                    <a:bodyPr/>
                    <a:lstStyle/>
                    <a:p>
                      <a:pPr algn="ctr" latinLnBrk="1"/>
                      <a:r>
                        <a:rPr lang="ko-KR" altLang="en-US" dirty="0" smtClean="0"/>
                        <a:t>연령과 생활이 다른 청소년</a:t>
                      </a:r>
                      <a:endParaRPr lang="ko-KR" altLang="en-US" dirty="0"/>
                    </a:p>
                  </a:txBody>
                  <a:tcPr/>
                </a:tc>
              </a:tr>
              <a:tr h="370840">
                <a:tc>
                  <a:txBody>
                    <a:bodyPr/>
                    <a:lstStyle/>
                    <a:p>
                      <a:pPr algn="ctr" latinLnBrk="1"/>
                      <a:r>
                        <a:rPr lang="ko-KR" altLang="en-US" dirty="0" smtClean="0"/>
                        <a:t>참여방법</a:t>
                      </a:r>
                      <a:endParaRPr lang="ko-KR" altLang="en-US" dirty="0"/>
                    </a:p>
                  </a:txBody>
                  <a:tcPr/>
                </a:tc>
                <a:tc>
                  <a:txBody>
                    <a:bodyPr/>
                    <a:lstStyle/>
                    <a:p>
                      <a:pPr algn="ctr" latinLnBrk="1"/>
                      <a:r>
                        <a:rPr lang="ko-KR" altLang="en-US" dirty="0" smtClean="0"/>
                        <a:t>의무적</a:t>
                      </a:r>
                      <a:endParaRPr lang="ko-KR" altLang="en-US" dirty="0"/>
                    </a:p>
                  </a:txBody>
                  <a:tcPr/>
                </a:tc>
                <a:tc>
                  <a:txBody>
                    <a:bodyPr/>
                    <a:lstStyle/>
                    <a:p>
                      <a:pPr algn="ctr" latinLnBrk="1"/>
                      <a:r>
                        <a:rPr lang="ko-KR" altLang="en-US" dirty="0" smtClean="0"/>
                        <a:t>자발적</a:t>
                      </a:r>
                      <a:endParaRPr lang="ko-KR" altLang="en-US" dirty="0"/>
                    </a:p>
                  </a:txBody>
                  <a:tcPr/>
                </a:tc>
              </a:tr>
              <a:tr h="370840">
                <a:tc>
                  <a:txBody>
                    <a:bodyPr/>
                    <a:lstStyle/>
                    <a:p>
                      <a:pPr algn="ctr" latinLnBrk="1"/>
                      <a:r>
                        <a:rPr lang="ko-KR" altLang="en-US" dirty="0" smtClean="0"/>
                        <a:t>근거법령</a:t>
                      </a:r>
                      <a:endParaRPr lang="ko-KR" altLang="en-US" dirty="0"/>
                    </a:p>
                  </a:txBody>
                  <a:tcPr/>
                </a:tc>
                <a:tc>
                  <a:txBody>
                    <a:bodyPr/>
                    <a:lstStyle/>
                    <a:p>
                      <a:pPr algn="ctr" latinLnBrk="1"/>
                      <a:r>
                        <a:rPr lang="ko-KR" altLang="en-US" dirty="0" smtClean="0"/>
                        <a:t>헌법</a:t>
                      </a:r>
                      <a:r>
                        <a:rPr lang="en-US" altLang="ko-KR" dirty="0" smtClean="0"/>
                        <a:t>31</a:t>
                      </a:r>
                      <a:r>
                        <a:rPr lang="ko-KR" altLang="en-US" dirty="0" smtClean="0"/>
                        <a:t>조</a:t>
                      </a:r>
                      <a:r>
                        <a:rPr lang="en-US" altLang="ko-KR" dirty="0" smtClean="0"/>
                        <a:t>, </a:t>
                      </a:r>
                      <a:r>
                        <a:rPr lang="ko-KR" altLang="en-US" dirty="0" smtClean="0"/>
                        <a:t>교육법 등</a:t>
                      </a:r>
                      <a:endParaRPr lang="ko-KR" altLang="en-US" dirty="0"/>
                    </a:p>
                  </a:txBody>
                  <a:tcPr/>
                </a:tc>
                <a:tc>
                  <a:txBody>
                    <a:bodyPr/>
                    <a:lstStyle/>
                    <a:p>
                      <a:pPr algn="ctr" latinLnBrk="1"/>
                      <a:r>
                        <a:rPr lang="ko-KR" altLang="en-US" dirty="0" smtClean="0"/>
                        <a:t>헌법 제</a:t>
                      </a:r>
                      <a:r>
                        <a:rPr lang="en-US" altLang="ko-KR" dirty="0" smtClean="0"/>
                        <a:t>34</a:t>
                      </a:r>
                      <a:r>
                        <a:rPr lang="ko-KR" altLang="en-US" dirty="0" smtClean="0"/>
                        <a:t>조 청소년 기본법 등 </a:t>
                      </a:r>
                      <a:endParaRPr lang="ko-KR" altLang="en-US" dirty="0"/>
                    </a:p>
                  </a:txBody>
                  <a:tcPr/>
                </a:tc>
              </a:tr>
              <a:tr h="370840">
                <a:tc>
                  <a:txBody>
                    <a:bodyPr/>
                    <a:lstStyle/>
                    <a:p>
                      <a:pPr algn="ctr" latinLnBrk="1"/>
                      <a:r>
                        <a:rPr lang="ko-KR" altLang="en-US" dirty="0" smtClean="0"/>
                        <a:t>수행체계</a:t>
                      </a:r>
                      <a:endParaRPr lang="ko-KR" altLang="en-US" dirty="0"/>
                    </a:p>
                  </a:txBody>
                  <a:tcPr/>
                </a:tc>
                <a:tc>
                  <a:txBody>
                    <a:bodyPr/>
                    <a:lstStyle/>
                    <a:p>
                      <a:pPr algn="ctr" latinLnBrk="1"/>
                      <a:r>
                        <a:rPr lang="ko-KR" altLang="en-US" dirty="0" smtClean="0"/>
                        <a:t>교육관계부처</a:t>
                      </a:r>
                      <a:r>
                        <a:rPr lang="en-US" altLang="ko-KR" dirty="0" smtClean="0"/>
                        <a:t>, </a:t>
                      </a:r>
                      <a:r>
                        <a:rPr lang="ko-KR" altLang="en-US" dirty="0" smtClean="0"/>
                        <a:t>교육청</a:t>
                      </a:r>
                      <a:r>
                        <a:rPr lang="en-US" altLang="ko-KR" dirty="0" smtClean="0"/>
                        <a:t>, </a:t>
                      </a:r>
                      <a:r>
                        <a:rPr lang="ko-KR" altLang="en-US" dirty="0" smtClean="0"/>
                        <a:t>학교</a:t>
                      </a:r>
                      <a:endParaRPr lang="ko-KR" altLang="en-US" dirty="0"/>
                    </a:p>
                  </a:txBody>
                  <a:tcPr/>
                </a:tc>
                <a:tc>
                  <a:txBody>
                    <a:bodyPr/>
                    <a:lstStyle/>
                    <a:p>
                      <a:pPr algn="ctr" latinLnBrk="1"/>
                      <a:r>
                        <a:rPr lang="ko-KR" altLang="en-US" dirty="0" smtClean="0"/>
                        <a:t>청소년육성전담부처</a:t>
                      </a:r>
                      <a:r>
                        <a:rPr lang="en-US" altLang="ko-KR" dirty="0" smtClean="0"/>
                        <a:t>, </a:t>
                      </a:r>
                      <a:r>
                        <a:rPr lang="ko-KR" altLang="en-US" dirty="0" smtClean="0"/>
                        <a:t>지방자치단체</a:t>
                      </a:r>
                      <a:r>
                        <a:rPr lang="en-US" altLang="ko-KR" dirty="0" smtClean="0"/>
                        <a:t>, </a:t>
                      </a:r>
                      <a:r>
                        <a:rPr lang="ko-KR" altLang="en-US" dirty="0" smtClean="0"/>
                        <a:t>청소년단체</a:t>
                      </a:r>
                      <a:r>
                        <a:rPr lang="en-US" altLang="ko-KR" dirty="0" smtClean="0"/>
                        <a:t>,</a:t>
                      </a:r>
                      <a:r>
                        <a:rPr lang="en-US" altLang="ko-KR" baseline="0" dirty="0" smtClean="0"/>
                        <a:t> </a:t>
                      </a:r>
                      <a:r>
                        <a:rPr lang="ko-KR" altLang="en-US" baseline="0" dirty="0" smtClean="0"/>
                        <a:t>청소년시설</a:t>
                      </a:r>
                      <a:endParaRPr lang="ko-KR" altLang="en-US"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12720" y="0"/>
            <a:ext cx="8458200" cy="1206236"/>
          </a:xfrm>
        </p:spPr>
        <p:txBody>
          <a:bodyPr/>
          <a:lstStyle/>
          <a:p>
            <a:r>
              <a:rPr lang="ko-KR" altLang="en-US" dirty="0" smtClean="0"/>
              <a:t>제</a:t>
            </a:r>
            <a:r>
              <a:rPr lang="en-US" altLang="ko-KR" dirty="0" smtClean="0"/>
              <a:t>2</a:t>
            </a:r>
            <a:r>
              <a:rPr lang="ko-KR" altLang="en-US" dirty="0" smtClean="0"/>
              <a:t>강</a:t>
            </a:r>
            <a:r>
              <a:rPr lang="en-US" altLang="ko-KR" dirty="0" smtClean="0"/>
              <a:t>3 </a:t>
            </a:r>
            <a:r>
              <a:rPr lang="ko-KR" altLang="en-US" dirty="0" smtClean="0"/>
              <a:t>청소년육성의 내용</a:t>
            </a:r>
            <a:endParaRPr lang="ko-KR" altLang="en-US" dirty="0"/>
          </a:p>
        </p:txBody>
      </p:sp>
      <p:graphicFrame>
        <p:nvGraphicFramePr>
          <p:cNvPr id="4" name="내용 개체 틀 3"/>
          <p:cNvGraphicFramePr>
            <a:graphicFrameLocks noGrp="1"/>
          </p:cNvGraphicFramePr>
          <p:nvPr>
            <p:ph idx="1"/>
          </p:nvPr>
        </p:nvGraphicFramePr>
        <p:xfrm>
          <a:off x="484158" y="1261253"/>
          <a:ext cx="8358245" cy="2565767"/>
        </p:xfrm>
        <a:graphic>
          <a:graphicData uri="http://schemas.openxmlformats.org/drawingml/2006/table">
            <a:tbl>
              <a:tblPr firstRow="1" bandRow="1">
                <a:tableStyleId>{93296810-A885-4BE3-A3E7-6D5BEEA58F35}</a:tableStyleId>
              </a:tblPr>
              <a:tblGrid>
                <a:gridCol w="1194035"/>
                <a:gridCol w="1194035"/>
                <a:gridCol w="1194035"/>
                <a:gridCol w="1194035"/>
                <a:gridCol w="1194035"/>
                <a:gridCol w="1194035"/>
                <a:gridCol w="1194035"/>
              </a:tblGrid>
              <a:tr h="645527">
                <a:tc rowSpan="3">
                  <a:txBody>
                    <a:bodyPr/>
                    <a:lstStyle/>
                    <a:p>
                      <a:pPr algn="ctr" latinLnBrk="1"/>
                      <a:r>
                        <a:rPr lang="en-US" altLang="ko-KR" dirty="0" smtClean="0"/>
                        <a:t>2  4  </a:t>
                      </a:r>
                      <a:r>
                        <a:rPr lang="ko-KR" altLang="en-US" dirty="0" smtClean="0"/>
                        <a:t>시  간</a:t>
                      </a:r>
                      <a:endParaRPr lang="ko-KR" altLang="en-US" dirty="0"/>
                    </a:p>
                  </a:txBody>
                  <a:tcPr vert="eaVert" anchor="ctr"/>
                </a:tc>
                <a:tc>
                  <a:txBody>
                    <a:bodyPr/>
                    <a:lstStyle/>
                    <a:p>
                      <a:pPr latinLnBrk="1"/>
                      <a:r>
                        <a:rPr lang="ko-KR" altLang="en-US" dirty="0" smtClean="0"/>
                        <a:t>교유영역</a:t>
                      </a:r>
                      <a:endParaRPr lang="ko-KR" altLang="en-US" dirty="0"/>
                    </a:p>
                  </a:txBody>
                  <a:tcPr anchor="ctr"/>
                </a:tc>
                <a:tc>
                  <a:txBody>
                    <a:bodyPr/>
                    <a:lstStyle/>
                    <a:p>
                      <a:pPr algn="ctr" latinLnBrk="1"/>
                      <a:r>
                        <a:rPr lang="ko-KR" altLang="en-US" dirty="0" smtClean="0"/>
                        <a:t>학 업</a:t>
                      </a:r>
                      <a:endParaRPr lang="ko-KR" altLang="en-US" dirty="0"/>
                    </a:p>
                  </a:txBody>
                  <a:tcPr anchor="ctr"/>
                </a:tc>
                <a:tc>
                  <a:txBody>
                    <a:bodyPr/>
                    <a:lstStyle/>
                    <a:p>
                      <a:pPr algn="ctr" latinLnBrk="1"/>
                      <a:r>
                        <a:rPr lang="ko-KR" altLang="en-US" dirty="0" smtClean="0"/>
                        <a:t>근 </a:t>
                      </a:r>
                      <a:r>
                        <a:rPr lang="ko-KR" altLang="en-US" dirty="0" err="1" smtClean="0"/>
                        <a:t>로</a:t>
                      </a:r>
                      <a:endParaRPr lang="ko-KR" altLang="en-US" dirty="0"/>
                    </a:p>
                  </a:txBody>
                  <a:tcPr anchor="ctr"/>
                </a:tc>
                <a:tc>
                  <a:txBody>
                    <a:bodyPr/>
                    <a:lstStyle/>
                    <a:p>
                      <a:pPr algn="ctr" latinLnBrk="1"/>
                      <a:r>
                        <a:rPr lang="ko-KR" altLang="en-US" dirty="0" smtClean="0"/>
                        <a:t>복 무</a:t>
                      </a:r>
                      <a:endParaRPr lang="ko-KR" altLang="en-US" dirty="0"/>
                    </a:p>
                  </a:txBody>
                  <a:tcPr anchor="ctr"/>
                </a:tc>
                <a:tc>
                  <a:txBody>
                    <a:bodyPr/>
                    <a:lstStyle/>
                    <a:p>
                      <a:pPr algn="ctr" latinLnBrk="1"/>
                      <a:r>
                        <a:rPr lang="ko-KR" altLang="en-US" dirty="0" smtClean="0"/>
                        <a:t>무 직</a:t>
                      </a:r>
                      <a:endParaRPr lang="ko-KR" altLang="en-US" dirty="0"/>
                    </a:p>
                  </a:txBody>
                  <a:tcPr anchor="ctr"/>
                </a:tc>
                <a:tc rowSpan="3">
                  <a:txBody>
                    <a:bodyPr/>
                    <a:lstStyle/>
                    <a:p>
                      <a:pPr algn="ctr" latinLnBrk="1"/>
                      <a:r>
                        <a:rPr lang="ko-KR" altLang="en-US" dirty="0" smtClean="0"/>
                        <a:t>활  동  영  역</a:t>
                      </a:r>
                      <a:endParaRPr lang="ko-KR" altLang="en-US" dirty="0"/>
                    </a:p>
                  </a:txBody>
                  <a:tcPr vert="eaVert" anchor="ctr"/>
                </a:tc>
              </a:tr>
              <a:tr h="748806">
                <a:tc vMerge="1">
                  <a:txBody>
                    <a:bodyPr/>
                    <a:lstStyle/>
                    <a:p>
                      <a:pPr latinLnBrk="1"/>
                      <a:endParaRPr lang="ko-KR" altLang="en-US" dirty="0"/>
                    </a:p>
                  </a:txBody>
                  <a:tcPr/>
                </a:tc>
                <a:tc>
                  <a:txBody>
                    <a:bodyPr/>
                    <a:lstStyle/>
                    <a:p>
                      <a:pPr algn="ctr" latinLnBrk="1"/>
                      <a:r>
                        <a:rPr lang="ko-KR" altLang="en-US" dirty="0" smtClean="0"/>
                        <a:t>수련영역</a:t>
                      </a:r>
                      <a:endParaRPr lang="ko-KR" altLang="en-US" dirty="0"/>
                    </a:p>
                  </a:txBody>
                  <a:tcPr anchor="ctr"/>
                </a:tc>
                <a:tc gridSpan="4">
                  <a:txBody>
                    <a:bodyPr/>
                    <a:lstStyle/>
                    <a:p>
                      <a:pPr algn="ctr" latinLnBrk="1"/>
                      <a:r>
                        <a:rPr lang="ko-KR" altLang="en-US" dirty="0" smtClean="0"/>
                        <a:t>수  </a:t>
                      </a:r>
                      <a:r>
                        <a:rPr lang="ko-KR" altLang="en-US" dirty="0" err="1" smtClean="0"/>
                        <a:t>련</a:t>
                      </a:r>
                      <a:r>
                        <a:rPr lang="ko-KR" altLang="en-US" dirty="0" smtClean="0"/>
                        <a:t>  활  동</a:t>
                      </a:r>
                      <a:endParaRPr lang="en-US" altLang="ko-KR" dirty="0" smtClean="0"/>
                    </a:p>
                    <a:p>
                      <a:pPr algn="ctr" latinLnBrk="1"/>
                      <a:r>
                        <a:rPr lang="en-US" altLang="ko-KR" dirty="0" smtClean="0"/>
                        <a:t>(</a:t>
                      </a:r>
                      <a:r>
                        <a:rPr lang="ko-KR" altLang="en-US" dirty="0" err="1" smtClean="0"/>
                        <a:t>현제는</a:t>
                      </a:r>
                      <a:r>
                        <a:rPr lang="ko-KR" altLang="en-US" dirty="0" smtClean="0"/>
                        <a:t> 청소년 활동에 해당</a:t>
                      </a:r>
                      <a:r>
                        <a:rPr lang="en-US" altLang="ko-KR" dirty="0" smtClean="0"/>
                        <a:t>)</a:t>
                      </a:r>
                      <a:endParaRPr lang="ko-KR" altLang="en-US" dirty="0" smtClean="0"/>
                    </a:p>
                    <a:p>
                      <a:pPr algn="ctr" latinLnBrk="1"/>
                      <a:endParaRPr lang="ko-KR" altLang="en-US" dirty="0"/>
                    </a:p>
                  </a:txBody>
                  <a:tcPr anchor="ctr"/>
                </a:tc>
                <a:tc hMerge="1">
                  <a:txBody>
                    <a:bodyPr/>
                    <a:lstStyle/>
                    <a:p>
                      <a:pPr latinLnBrk="1"/>
                      <a:endParaRPr lang="ko-KR" altLang="en-US" dirty="0"/>
                    </a:p>
                  </a:txBody>
                  <a:tcPr anchor="ctr"/>
                </a:tc>
                <a:tc hMerge="1">
                  <a:txBody>
                    <a:bodyPr/>
                    <a:lstStyle/>
                    <a:p>
                      <a:pPr latinLnBrk="1"/>
                      <a:endParaRPr lang="ko-KR" altLang="en-US" dirty="0"/>
                    </a:p>
                  </a:txBody>
                  <a:tcPr anchor="ctr"/>
                </a:tc>
                <a:tc hMerge="1">
                  <a:txBody>
                    <a:bodyPr/>
                    <a:lstStyle/>
                    <a:p>
                      <a:pPr latinLnBrk="1"/>
                      <a:endParaRPr lang="ko-KR" altLang="en-US" dirty="0"/>
                    </a:p>
                  </a:txBody>
                  <a:tcPr anchor="ctr"/>
                </a:tc>
                <a:tc vMerge="1">
                  <a:txBody>
                    <a:bodyPr/>
                    <a:lstStyle/>
                    <a:p>
                      <a:pPr latinLnBrk="1"/>
                      <a:endParaRPr lang="ko-KR" altLang="en-US" dirty="0"/>
                    </a:p>
                  </a:txBody>
                  <a:tcPr anchor="ctr"/>
                </a:tc>
              </a:tr>
              <a:tr h="748806">
                <a:tc vMerge="1">
                  <a:txBody>
                    <a:bodyPr/>
                    <a:lstStyle/>
                    <a:p>
                      <a:pPr latinLnBrk="1"/>
                      <a:endParaRPr lang="ko-KR" altLang="en-US" dirty="0"/>
                    </a:p>
                  </a:txBody>
                  <a:tcPr/>
                </a:tc>
                <a:tc>
                  <a:txBody>
                    <a:bodyPr/>
                    <a:lstStyle/>
                    <a:p>
                      <a:pPr latinLnBrk="1"/>
                      <a:r>
                        <a:rPr lang="ko-KR" altLang="en-US" dirty="0" smtClean="0"/>
                        <a:t>임의영역</a:t>
                      </a:r>
                      <a:endParaRPr lang="ko-KR" altLang="en-US" dirty="0"/>
                    </a:p>
                  </a:txBody>
                  <a:tcPr anchor="ctr"/>
                </a:tc>
                <a:tc gridSpan="4">
                  <a:txBody>
                    <a:bodyPr/>
                    <a:lstStyle/>
                    <a:p>
                      <a:pPr algn="ctr" latinLnBrk="1"/>
                      <a:r>
                        <a:rPr lang="ko-KR" altLang="en-US" dirty="0" smtClean="0"/>
                        <a:t>임  의  활  동</a:t>
                      </a:r>
                      <a:endParaRPr lang="en-US" altLang="ko-KR" dirty="0" smtClean="0"/>
                    </a:p>
                    <a:p>
                      <a:pPr algn="ctr" latinLnBrk="1"/>
                      <a:r>
                        <a:rPr lang="en-US" altLang="ko-KR" dirty="0" smtClean="0"/>
                        <a:t>(</a:t>
                      </a:r>
                      <a:r>
                        <a:rPr lang="ko-KR" altLang="en-US" dirty="0" smtClean="0"/>
                        <a:t>수면</a:t>
                      </a:r>
                      <a:r>
                        <a:rPr lang="en-US" altLang="ko-KR" dirty="0" smtClean="0"/>
                        <a:t>, </a:t>
                      </a:r>
                      <a:r>
                        <a:rPr lang="ko-KR" altLang="en-US" dirty="0" smtClean="0"/>
                        <a:t>식사</a:t>
                      </a:r>
                      <a:r>
                        <a:rPr lang="en-US" altLang="ko-KR" dirty="0" smtClean="0"/>
                        <a:t>, </a:t>
                      </a:r>
                      <a:r>
                        <a:rPr lang="ko-KR" altLang="en-US" dirty="0" smtClean="0"/>
                        <a:t>신변잡일 등</a:t>
                      </a:r>
                      <a:r>
                        <a:rPr lang="en-US" altLang="ko-KR" dirty="0" smtClean="0"/>
                        <a:t>)</a:t>
                      </a:r>
                      <a:endParaRPr lang="ko-KR" altLang="en-US" dirty="0" smtClean="0"/>
                    </a:p>
                    <a:p>
                      <a:pPr algn="ctr" latinLnBrk="1"/>
                      <a:endParaRPr lang="ko-KR" altLang="en-US" dirty="0"/>
                    </a:p>
                  </a:txBody>
                  <a:tcPr anchor="ctr"/>
                </a:tc>
                <a:tc hMerge="1">
                  <a:txBody>
                    <a:bodyPr/>
                    <a:lstStyle/>
                    <a:p>
                      <a:pPr latinLnBrk="1"/>
                      <a:endParaRPr lang="ko-KR" altLang="en-US" dirty="0"/>
                    </a:p>
                  </a:txBody>
                  <a:tcPr anchor="ctr"/>
                </a:tc>
                <a:tc hMerge="1">
                  <a:txBody>
                    <a:bodyPr/>
                    <a:lstStyle/>
                    <a:p>
                      <a:pPr latinLnBrk="1"/>
                      <a:endParaRPr lang="ko-KR" altLang="en-US" dirty="0"/>
                    </a:p>
                  </a:txBody>
                  <a:tcPr anchor="ctr"/>
                </a:tc>
                <a:tc hMerge="1">
                  <a:txBody>
                    <a:bodyPr/>
                    <a:lstStyle/>
                    <a:p>
                      <a:pPr latinLnBrk="1"/>
                      <a:endParaRPr lang="ko-KR" altLang="en-US" dirty="0"/>
                    </a:p>
                  </a:txBody>
                  <a:tcPr anchor="ctr"/>
                </a:tc>
                <a:tc vMerge="1">
                  <a:txBody>
                    <a:bodyPr/>
                    <a:lstStyle/>
                    <a:p>
                      <a:pPr latinLnBrk="1"/>
                      <a:endParaRPr lang="ko-KR" altLang="en-US" dirty="0"/>
                    </a:p>
                  </a:txBody>
                  <a:tcPr anchor="ctr"/>
                </a:tc>
              </a:tr>
            </a:tbl>
          </a:graphicData>
        </a:graphic>
      </p:graphicFrame>
      <p:cxnSp>
        <p:nvCxnSpPr>
          <p:cNvPr id="6" name="직선 화살표 연결선 5"/>
          <p:cNvCxnSpPr/>
          <p:nvPr/>
        </p:nvCxnSpPr>
        <p:spPr>
          <a:xfrm rot="5400000">
            <a:off x="877861" y="351075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직선 화살표 연결선 6"/>
          <p:cNvCxnSpPr/>
          <p:nvPr/>
        </p:nvCxnSpPr>
        <p:spPr>
          <a:xfrm rot="5400000" flipH="1" flipV="1">
            <a:off x="877861" y="1582723"/>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직선 화살표 연결선 7"/>
          <p:cNvCxnSpPr/>
          <p:nvPr/>
        </p:nvCxnSpPr>
        <p:spPr>
          <a:xfrm rot="16200000" flipV="1">
            <a:off x="8021661" y="151049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직선 화살표 연결선 8"/>
          <p:cNvCxnSpPr/>
          <p:nvPr/>
        </p:nvCxnSpPr>
        <p:spPr>
          <a:xfrm rot="5400000">
            <a:off x="8093099" y="3582193"/>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84158" y="3904458"/>
            <a:ext cx="8258992" cy="1554272"/>
          </a:xfrm>
          <a:prstGeom prst="rect">
            <a:avLst/>
          </a:prstGeom>
          <a:noFill/>
        </p:spPr>
        <p:txBody>
          <a:bodyPr wrap="none" rtlCol="0">
            <a:spAutoFit/>
          </a:bodyPr>
          <a:lstStyle/>
          <a:p>
            <a:r>
              <a:rPr lang="ko-KR" altLang="en-US" dirty="0" smtClean="0"/>
              <a:t>교유영역</a:t>
            </a:r>
            <a:r>
              <a:rPr lang="en-US" altLang="ko-KR" dirty="0" smtClean="0"/>
              <a:t>- </a:t>
            </a:r>
            <a:r>
              <a:rPr lang="ko-KR" altLang="en-US" dirty="0" smtClean="0"/>
              <a:t>학교 직장 </a:t>
            </a:r>
            <a:r>
              <a:rPr lang="ko-KR" altLang="en-US" dirty="0" err="1" smtClean="0"/>
              <a:t>의무복무처를</a:t>
            </a:r>
            <a:r>
              <a:rPr lang="ko-KR" altLang="en-US" dirty="0" smtClean="0"/>
              <a:t> 중심으로 이루어지는</a:t>
            </a:r>
            <a:endParaRPr lang="en-US" altLang="ko-KR" dirty="0" smtClean="0"/>
          </a:p>
          <a:p>
            <a:r>
              <a:rPr lang="ko-KR" altLang="en-US" dirty="0" smtClean="0"/>
              <a:t> 학업활동 근로활동 복무활동과 같이 해당 청소년의 주된 활동영역을 말함</a:t>
            </a:r>
            <a:endParaRPr lang="en-US" altLang="ko-KR" dirty="0" smtClean="0"/>
          </a:p>
          <a:p>
            <a:r>
              <a:rPr lang="ko-KR" altLang="en-US" dirty="0" smtClean="0"/>
              <a:t>수련영역</a:t>
            </a:r>
            <a:r>
              <a:rPr lang="en-US" altLang="ko-KR" dirty="0" smtClean="0"/>
              <a:t>- </a:t>
            </a:r>
            <a:r>
              <a:rPr lang="ko-KR" altLang="en-US" dirty="0" smtClean="0"/>
              <a:t>주로 일반사회의 생활권이나 자연권에서 스스로 심신단련</a:t>
            </a:r>
            <a:r>
              <a:rPr lang="en-US" altLang="ko-KR" dirty="0" smtClean="0"/>
              <a:t>,</a:t>
            </a:r>
            <a:r>
              <a:rPr lang="ko-KR" altLang="en-US" dirty="0" smtClean="0"/>
              <a:t> </a:t>
            </a:r>
            <a:endParaRPr lang="en-US" altLang="ko-KR" dirty="0" smtClean="0"/>
          </a:p>
          <a:p>
            <a:r>
              <a:rPr lang="ko-KR" altLang="en-US" dirty="0" smtClean="0"/>
              <a:t>취미개발</a:t>
            </a:r>
            <a:r>
              <a:rPr lang="en-US" altLang="ko-KR" dirty="0" smtClean="0"/>
              <a:t>,</a:t>
            </a:r>
            <a:r>
              <a:rPr lang="ko-KR" altLang="en-US" dirty="0" smtClean="0"/>
              <a:t> 정서함양</a:t>
            </a:r>
            <a:r>
              <a:rPr lang="en-US" altLang="ko-KR" dirty="0" smtClean="0"/>
              <a:t>,</a:t>
            </a:r>
            <a:r>
              <a:rPr lang="ko-KR" altLang="en-US" dirty="0" smtClean="0"/>
              <a:t> </a:t>
            </a:r>
            <a:r>
              <a:rPr lang="ko-KR" altLang="en-US" dirty="0" err="1" smtClean="0"/>
              <a:t>사회봉사등</a:t>
            </a:r>
            <a:r>
              <a:rPr lang="ko-KR" altLang="en-US" dirty="0" smtClean="0"/>
              <a:t> 배움을 실천하는 체험활동 영역을 말함</a:t>
            </a:r>
            <a:endParaRPr lang="en-US" altLang="ko-KR" dirty="0" smtClean="0"/>
          </a:p>
          <a:p>
            <a:r>
              <a:rPr lang="ko-KR" altLang="en-US" dirty="0" smtClean="0"/>
              <a:t>임의영역</a:t>
            </a:r>
            <a:r>
              <a:rPr lang="en-US" altLang="ko-KR" dirty="0" smtClean="0"/>
              <a:t>- </a:t>
            </a:r>
            <a:r>
              <a:rPr lang="ko-KR" altLang="en-US" dirty="0" smtClean="0"/>
              <a:t>주로 가정을 중심으로 이루어지는 개인적인 자율활동영역</a:t>
            </a:r>
            <a:endParaRPr lang="ko-KR" altLang="en-US" dirty="0"/>
          </a:p>
        </p:txBody>
      </p:sp>
      <p:sp>
        <p:nvSpPr>
          <p:cNvPr id="17" name="내용 개체 틀 2"/>
          <p:cNvSpPr txBox="1">
            <a:spLocks/>
          </p:cNvSpPr>
          <p:nvPr/>
        </p:nvSpPr>
        <p:spPr>
          <a:xfrm>
            <a:off x="3984620" y="5476094"/>
            <a:ext cx="4071966" cy="1857388"/>
          </a:xfrm>
          <a:prstGeom prst="rect">
            <a:avLst/>
          </a:prstGeom>
        </p:spPr>
        <p:txBody>
          <a:bodyPr vert="horz" lIns="95056" tIns="47528" rIns="95056" bIns="47528" rtlCol="0">
            <a:normAutofit fontScale="92500"/>
          </a:bodyPr>
          <a:lstStyle/>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en-US" altLang="ko-KR" sz="2400" b="0" i="0" u="none" strike="noStrike" kern="1200" cap="none" spc="0" normalizeH="0" baseline="0" noProof="0" dirty="0" smtClean="0">
                <a:ln>
                  <a:noFill/>
                </a:ln>
                <a:solidFill>
                  <a:schemeClr val="tx1"/>
                </a:solidFill>
                <a:effectLst/>
                <a:uLnTx/>
                <a:uFillTx/>
                <a:latin typeface="+mn-lt"/>
                <a:ea typeface="+mn-ea"/>
                <a:cs typeface="+mn-cs"/>
              </a:rPr>
              <a:t>1</a:t>
            </a:r>
            <a:r>
              <a:rPr kumimoji="0" lang="ko-KR" altLang="en-US" sz="2400" b="0" i="0" u="none" strike="noStrike" kern="1200" cap="none" spc="0" normalizeH="0" baseline="0" noProof="0" dirty="0" smtClean="0">
                <a:ln>
                  <a:noFill/>
                </a:ln>
                <a:solidFill>
                  <a:schemeClr val="tx1"/>
                </a:solidFill>
                <a:effectLst/>
                <a:uLnTx/>
                <a:uFillTx/>
                <a:latin typeface="+mn-lt"/>
                <a:ea typeface="+mn-ea"/>
                <a:cs typeface="+mn-cs"/>
              </a:rPr>
              <a:t>청소년활동지원</a:t>
            </a:r>
            <a:endParaRPr kumimoji="0" lang="en-US" altLang="ko-KR" sz="2400" b="0" i="0" u="none" strike="noStrike" kern="1200" cap="none" spc="0" normalizeH="0" baseline="0" noProof="0" dirty="0" smtClean="0">
              <a:ln>
                <a:noFill/>
              </a:ln>
              <a:solidFill>
                <a:schemeClr val="tx1"/>
              </a:solidFill>
              <a:effectLst/>
              <a:uLnTx/>
              <a:uFillTx/>
              <a:latin typeface="+mn-lt"/>
              <a:ea typeface="+mn-ea"/>
              <a:cs typeface="+mn-cs"/>
            </a:endParaRPr>
          </a:p>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en-US" altLang="ko-KR" sz="2400" b="0" i="0" u="none" strike="noStrike" kern="1200" cap="none" spc="0" normalizeH="0" baseline="0" noProof="0" dirty="0" smtClean="0">
                <a:ln>
                  <a:noFill/>
                </a:ln>
                <a:solidFill>
                  <a:schemeClr val="tx1"/>
                </a:solidFill>
                <a:effectLst/>
                <a:uLnTx/>
                <a:uFillTx/>
                <a:latin typeface="+mn-lt"/>
                <a:ea typeface="+mn-ea"/>
                <a:cs typeface="+mn-cs"/>
              </a:rPr>
              <a:t>2</a:t>
            </a:r>
            <a:r>
              <a:rPr kumimoji="0" lang="ko-KR" altLang="en-US" sz="2400" b="0" i="0" u="none" strike="noStrike" kern="1200" cap="none" spc="0" normalizeH="0" baseline="0" noProof="0" dirty="0" smtClean="0">
                <a:ln>
                  <a:noFill/>
                </a:ln>
                <a:solidFill>
                  <a:schemeClr val="tx1"/>
                </a:solidFill>
                <a:effectLst/>
                <a:uLnTx/>
                <a:uFillTx/>
                <a:latin typeface="+mn-lt"/>
                <a:ea typeface="+mn-ea"/>
                <a:cs typeface="+mn-cs"/>
              </a:rPr>
              <a:t>청소년복지증진</a:t>
            </a:r>
            <a:endParaRPr kumimoji="0" lang="en-US" altLang="ko-KR" sz="2400" b="0" i="0" u="none" strike="noStrike" kern="1200" cap="none" spc="0" normalizeH="0" baseline="0" noProof="0" dirty="0" smtClean="0">
              <a:ln>
                <a:noFill/>
              </a:ln>
              <a:solidFill>
                <a:schemeClr val="tx1"/>
              </a:solidFill>
              <a:effectLst/>
              <a:uLnTx/>
              <a:uFillTx/>
              <a:latin typeface="+mn-lt"/>
              <a:ea typeface="+mn-ea"/>
              <a:cs typeface="+mn-cs"/>
            </a:endParaRPr>
          </a:p>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en-US" altLang="ko-KR" sz="2400" b="0" i="0" u="none" strike="noStrike" kern="1200" cap="none" spc="0" normalizeH="0" baseline="0" noProof="0" dirty="0" smtClean="0">
                <a:ln>
                  <a:noFill/>
                </a:ln>
                <a:solidFill>
                  <a:schemeClr val="tx1"/>
                </a:solidFill>
                <a:effectLst/>
                <a:uLnTx/>
                <a:uFillTx/>
                <a:latin typeface="+mn-lt"/>
                <a:ea typeface="+mn-ea"/>
                <a:cs typeface="+mn-cs"/>
              </a:rPr>
              <a:t>3</a:t>
            </a:r>
            <a:r>
              <a:rPr kumimoji="0" lang="ko-KR" altLang="en-US" sz="2400" b="0" i="0" u="none" strike="noStrike" kern="1200" cap="none" spc="0" normalizeH="0" baseline="0" noProof="0" dirty="0" smtClean="0">
                <a:ln>
                  <a:noFill/>
                </a:ln>
                <a:solidFill>
                  <a:schemeClr val="tx1"/>
                </a:solidFill>
                <a:effectLst/>
                <a:uLnTx/>
                <a:uFillTx/>
                <a:latin typeface="+mn-lt"/>
                <a:ea typeface="+mn-ea"/>
                <a:cs typeface="+mn-cs"/>
              </a:rPr>
              <a:t>청소년환경개선</a:t>
            </a:r>
            <a:endParaRPr kumimoji="0" lang="en-US" altLang="ko-KR" sz="2400" b="0" i="0" u="none" strike="noStrike" kern="1200" cap="none" spc="0" normalizeH="0" baseline="0" noProof="0" dirty="0" smtClean="0">
              <a:ln>
                <a:noFill/>
              </a:ln>
              <a:solidFill>
                <a:schemeClr val="tx1"/>
              </a:solidFill>
              <a:effectLst/>
              <a:uLnTx/>
              <a:uFillTx/>
              <a:latin typeface="+mn-lt"/>
              <a:ea typeface="+mn-ea"/>
              <a:cs typeface="+mn-cs"/>
            </a:endParaRPr>
          </a:p>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en-US" altLang="ko-KR" sz="2400" b="0" i="0" u="none" strike="noStrike" kern="1200" cap="none" spc="0" normalizeH="0" baseline="0" noProof="0" dirty="0" smtClean="0">
                <a:ln>
                  <a:noFill/>
                </a:ln>
                <a:solidFill>
                  <a:schemeClr val="tx1"/>
                </a:solidFill>
                <a:effectLst/>
                <a:uLnTx/>
                <a:uFillTx/>
                <a:latin typeface="+mn-lt"/>
                <a:ea typeface="+mn-ea"/>
                <a:cs typeface="+mn-cs"/>
              </a:rPr>
              <a:t>4 </a:t>
            </a:r>
            <a:r>
              <a:rPr kumimoji="0" lang="ko-KR" altLang="en-US" sz="2400" b="0" i="0" u="none" strike="noStrike" kern="1200" cap="none" spc="0" normalizeH="0" baseline="0" noProof="0" dirty="0" smtClean="0">
                <a:ln>
                  <a:noFill/>
                </a:ln>
                <a:solidFill>
                  <a:schemeClr val="tx1"/>
                </a:solidFill>
                <a:effectLst/>
                <a:uLnTx/>
                <a:uFillTx/>
                <a:latin typeface="+mn-lt"/>
                <a:ea typeface="+mn-ea"/>
                <a:cs typeface="+mn-cs"/>
              </a:rPr>
              <a:t>청소년문제 </a:t>
            </a:r>
            <a:r>
              <a:rPr kumimoji="0" lang="ko-KR" altLang="en-US" sz="2400" b="0" i="0" u="none" strike="noStrike" kern="1200" cap="none" spc="0" normalizeH="0" baseline="0" noProof="0" dirty="0" err="1" smtClean="0">
                <a:ln>
                  <a:noFill/>
                </a:ln>
                <a:solidFill>
                  <a:schemeClr val="tx1"/>
                </a:solidFill>
                <a:effectLst/>
                <a:uLnTx/>
                <a:uFillTx/>
                <a:latin typeface="+mn-lt"/>
                <a:ea typeface="+mn-ea"/>
                <a:cs typeface="+mn-cs"/>
              </a:rPr>
              <a:t>예방및</a:t>
            </a:r>
            <a:r>
              <a:rPr kumimoji="0" lang="ko-KR" altLang="en-US" sz="2400" b="0" i="0" u="none" strike="noStrike" kern="1200" cap="none" spc="0" normalizeH="0" baseline="0" noProof="0" dirty="0" smtClean="0">
                <a:ln>
                  <a:noFill/>
                </a:ln>
                <a:solidFill>
                  <a:schemeClr val="tx1"/>
                </a:solidFill>
                <a:effectLst/>
                <a:uLnTx/>
                <a:uFillTx/>
                <a:latin typeface="+mn-lt"/>
                <a:ea typeface="+mn-ea"/>
                <a:cs typeface="+mn-cs"/>
              </a:rPr>
              <a:t> 치료</a:t>
            </a:r>
            <a:endParaRPr kumimoji="0" lang="ko-KR" alt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18" name="직사각형 17"/>
          <p:cNvSpPr/>
          <p:nvPr/>
        </p:nvSpPr>
        <p:spPr>
          <a:xfrm>
            <a:off x="1127100" y="5976160"/>
            <a:ext cx="271464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mtClean="0"/>
              <a:t>청소년육성의 내용</a:t>
            </a:r>
            <a:endParaRPr lang="ko-KR"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8458200" cy="542792"/>
          </a:xfrm>
        </p:spPr>
        <p:txBody>
          <a:bodyPr>
            <a:normAutofit fontScale="90000"/>
          </a:bodyPr>
          <a:lstStyle/>
          <a:p>
            <a:r>
              <a:rPr lang="ko-KR" altLang="en-US" sz="3600" dirty="0" smtClean="0"/>
              <a:t>제</a:t>
            </a:r>
            <a:r>
              <a:rPr lang="en-US" altLang="ko-KR" sz="3600" dirty="0" smtClean="0"/>
              <a:t>3</a:t>
            </a:r>
            <a:r>
              <a:rPr lang="ko-KR" altLang="en-US" sz="3600" dirty="0" smtClean="0"/>
              <a:t>강 청소년 정책의 의의와 형성과정</a:t>
            </a:r>
            <a:endParaRPr lang="ko-KR" altLang="en-US" sz="3600" dirty="0"/>
          </a:p>
        </p:txBody>
      </p:sp>
      <p:sp>
        <p:nvSpPr>
          <p:cNvPr id="3" name="내용 개체 틀 2"/>
          <p:cNvSpPr>
            <a:spLocks noGrp="1"/>
          </p:cNvSpPr>
          <p:nvPr>
            <p:ph idx="1"/>
          </p:nvPr>
        </p:nvSpPr>
        <p:spPr>
          <a:xfrm>
            <a:off x="555596" y="546872"/>
            <a:ext cx="8458200" cy="1643074"/>
          </a:xfrm>
          <a:solidFill>
            <a:schemeClr val="accent6">
              <a:lumMod val="40000"/>
              <a:lumOff val="60000"/>
            </a:schemeClr>
          </a:solidFill>
          <a:ln>
            <a:solidFill>
              <a:srgbClr val="FF0000"/>
            </a:solidFill>
          </a:ln>
        </p:spPr>
        <p:txBody>
          <a:bodyPr>
            <a:normAutofit/>
          </a:bodyPr>
          <a:lstStyle/>
          <a:p>
            <a:r>
              <a:rPr lang="ko-KR" altLang="en-US" sz="2000" dirty="0" smtClean="0"/>
              <a:t>청소년 육성정책의 의미</a:t>
            </a:r>
            <a:r>
              <a:rPr lang="en-US" altLang="ko-KR" sz="2000" dirty="0" smtClean="0"/>
              <a:t>– </a:t>
            </a:r>
            <a:r>
              <a:rPr lang="ko-KR" altLang="en-US" sz="1800" dirty="0" smtClean="0"/>
              <a:t>청소년활동을 지원하고 청소년의 복지를 증진하며 사회여건과 환경을 청소년에게 유익하도록 개선하고 청소년을 보호하여 청소년에 대한 교육을 보완함으로써 청소년의 균형 있는 성장을 돕기 위해 필요한 정책수단의 활용에 대한 정부기관이 공식적이고 의도적으로 정한 기본방침</a:t>
            </a:r>
            <a:endParaRPr lang="ko-KR" altLang="en-US" sz="2000" dirty="0"/>
          </a:p>
        </p:txBody>
      </p:sp>
      <p:sp>
        <p:nvSpPr>
          <p:cNvPr id="4" name="내용 개체 틀 2"/>
          <p:cNvSpPr txBox="1">
            <a:spLocks/>
          </p:cNvSpPr>
          <p:nvPr/>
        </p:nvSpPr>
        <p:spPr>
          <a:xfrm>
            <a:off x="627034" y="2261384"/>
            <a:ext cx="8458200" cy="1000132"/>
          </a:xfrm>
          <a:prstGeom prst="rect">
            <a:avLst/>
          </a:prstGeom>
        </p:spPr>
        <p:txBody>
          <a:bodyPr vert="horz" lIns="95056" tIns="47528" rIns="95056" bIns="47528" rtlCol="0">
            <a:normAutofit/>
          </a:bodyPr>
          <a:lstStyle/>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ko-KR" altLang="en-US" sz="2000" b="0" i="0" u="none" strike="noStrike" kern="1200" cap="none" spc="0" normalizeH="0" baseline="0" noProof="0" dirty="0" smtClean="0">
                <a:ln>
                  <a:noFill/>
                </a:ln>
                <a:effectLst/>
                <a:uLnTx/>
                <a:uFillTx/>
                <a:latin typeface="+mn-lt"/>
                <a:ea typeface="+mn-ea"/>
                <a:cs typeface="+mn-cs"/>
              </a:rPr>
              <a:t>청소년 육성정책의 중요성</a:t>
            </a:r>
            <a:r>
              <a:rPr kumimoji="0" lang="en-US" altLang="ko-KR" sz="2000" b="0" i="0" u="none" strike="noStrike" kern="1200" cap="none" spc="0" normalizeH="0" baseline="0" noProof="0" dirty="0" smtClean="0">
                <a:ln>
                  <a:noFill/>
                </a:ln>
                <a:effectLst/>
                <a:uLnTx/>
                <a:uFillTx/>
                <a:latin typeface="+mn-lt"/>
                <a:ea typeface="+mn-ea"/>
                <a:cs typeface="+mn-cs"/>
              </a:rPr>
              <a:t>– </a:t>
            </a:r>
            <a:r>
              <a:rPr kumimoji="0" lang="en-US" altLang="ko-KR" sz="1800" b="0" i="0" u="none" strike="noStrike" kern="1200" cap="none" spc="0" normalizeH="0" baseline="0" noProof="0" dirty="0" smtClean="0">
                <a:ln>
                  <a:noFill/>
                </a:ln>
                <a:effectLst/>
                <a:uLnTx/>
                <a:uFillTx/>
                <a:latin typeface="+mn-lt"/>
                <a:ea typeface="+mn-ea"/>
                <a:cs typeface="+mn-cs"/>
              </a:rPr>
              <a:t>1 </a:t>
            </a:r>
            <a:r>
              <a:rPr kumimoji="0" lang="ko-KR" altLang="en-US" sz="1800" b="0" i="0" u="none" strike="noStrike" kern="1200" cap="none" spc="0" normalizeH="0" baseline="0" noProof="0" dirty="0" smtClean="0">
                <a:ln>
                  <a:noFill/>
                </a:ln>
                <a:effectLst/>
                <a:uLnTx/>
                <a:uFillTx/>
                <a:latin typeface="+mn-lt"/>
                <a:ea typeface="+mn-ea"/>
                <a:cs typeface="+mn-cs"/>
              </a:rPr>
              <a:t>청소년의 균형 있는 성장을 위한 국가의  행동방침                        </a:t>
            </a:r>
            <a:r>
              <a:rPr kumimoji="0" lang="en-US" altLang="ko-KR" sz="1800" b="0" i="0" u="none" strike="noStrike" kern="1200" cap="none" spc="0" normalizeH="0" baseline="0" noProof="0" dirty="0" smtClean="0">
                <a:ln>
                  <a:noFill/>
                </a:ln>
                <a:effectLst/>
                <a:uLnTx/>
                <a:uFillTx/>
                <a:latin typeface="+mn-lt"/>
                <a:ea typeface="+mn-ea"/>
                <a:cs typeface="+mn-cs"/>
              </a:rPr>
              <a:t>2 </a:t>
            </a:r>
            <a:r>
              <a:rPr kumimoji="0" lang="ko-KR" altLang="en-US" sz="1800" b="0" i="0" u="none" strike="noStrike" kern="1200" cap="none" spc="0" normalizeH="0" baseline="0" noProof="0" dirty="0" smtClean="0">
                <a:ln>
                  <a:noFill/>
                </a:ln>
                <a:effectLst/>
                <a:uLnTx/>
                <a:uFillTx/>
                <a:latin typeface="+mn-lt"/>
                <a:ea typeface="+mn-ea"/>
                <a:cs typeface="+mn-cs"/>
              </a:rPr>
              <a:t>청소년육성의 실현범위규정                          </a:t>
            </a:r>
            <a:r>
              <a:rPr kumimoji="0" lang="en-US" altLang="ko-KR" sz="1800" b="0" i="0" u="none" strike="noStrike" kern="1200" cap="none" spc="0" normalizeH="0" baseline="0" noProof="0" dirty="0" smtClean="0">
                <a:ln>
                  <a:noFill/>
                </a:ln>
                <a:effectLst/>
                <a:uLnTx/>
                <a:uFillTx/>
                <a:latin typeface="+mn-lt"/>
                <a:ea typeface="+mn-ea"/>
                <a:cs typeface="+mn-cs"/>
              </a:rPr>
              <a:t>3 </a:t>
            </a:r>
            <a:r>
              <a:rPr kumimoji="0" lang="ko-KR" altLang="en-US" sz="1800" b="0" i="0" u="none" strike="noStrike" kern="1200" cap="none" spc="0" normalizeH="0" baseline="0" noProof="0" dirty="0" smtClean="0">
                <a:ln>
                  <a:noFill/>
                </a:ln>
                <a:effectLst/>
                <a:uLnTx/>
                <a:uFillTx/>
                <a:latin typeface="+mn-lt"/>
                <a:ea typeface="+mn-ea"/>
                <a:cs typeface="+mn-cs"/>
              </a:rPr>
              <a:t>청소년육성의 개념과 내용에 영향</a:t>
            </a:r>
            <a:endParaRPr kumimoji="0" lang="ko-KR" alt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내용 개체 틀 2"/>
          <p:cNvSpPr txBox="1">
            <a:spLocks/>
          </p:cNvSpPr>
          <p:nvPr/>
        </p:nvSpPr>
        <p:spPr>
          <a:xfrm>
            <a:off x="627034" y="3547268"/>
            <a:ext cx="8458200" cy="1571636"/>
          </a:xfrm>
          <a:prstGeom prst="rect">
            <a:avLst/>
          </a:prstGeom>
        </p:spPr>
        <p:txBody>
          <a:bodyPr vert="horz" lIns="95056" tIns="47528" rIns="95056" bIns="47528" rtlCol="0">
            <a:normAutofit/>
          </a:bodyPr>
          <a:lstStyle/>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ko-KR" altLang="en-US" sz="2000" b="0" i="0" u="none" strike="noStrike" kern="1200" cap="none" spc="0" normalizeH="0" baseline="0" noProof="0" dirty="0" smtClean="0">
                <a:ln>
                  <a:noFill/>
                </a:ln>
                <a:effectLst/>
                <a:uLnTx/>
                <a:uFillTx/>
                <a:latin typeface="+mn-lt"/>
                <a:ea typeface="+mn-ea"/>
                <a:cs typeface="+mn-cs"/>
              </a:rPr>
              <a:t>청소년 육성정책의 특성</a:t>
            </a:r>
            <a:r>
              <a:rPr kumimoji="0" lang="en-US" altLang="ko-KR" sz="1800" b="0" i="0" u="none" strike="noStrike" kern="1200" cap="none" spc="0" normalizeH="0" baseline="0" noProof="0" dirty="0" smtClean="0">
                <a:ln>
                  <a:noFill/>
                </a:ln>
                <a:effectLst/>
                <a:uLnTx/>
                <a:uFillTx/>
                <a:latin typeface="+mn-lt"/>
                <a:ea typeface="+mn-ea"/>
                <a:cs typeface="+mn-cs"/>
              </a:rPr>
              <a:t>– 1 </a:t>
            </a:r>
            <a:r>
              <a:rPr kumimoji="0" lang="ko-KR" altLang="en-US" sz="1800" b="0" i="0" u="none" strike="noStrike" kern="1200" cap="none" spc="0" normalizeH="0" baseline="0" noProof="0" dirty="0" smtClean="0">
                <a:ln>
                  <a:noFill/>
                </a:ln>
                <a:effectLst/>
                <a:uLnTx/>
                <a:uFillTx/>
                <a:latin typeface="+mn-lt"/>
                <a:ea typeface="+mn-ea"/>
                <a:cs typeface="+mn-cs"/>
              </a:rPr>
              <a:t>청소년들의 </a:t>
            </a:r>
            <a:r>
              <a:rPr kumimoji="0" lang="ko-KR" altLang="en-US" sz="1800" b="0" i="0" u="none" strike="noStrike" kern="1200" cap="none" spc="0" normalizeH="0" baseline="0" noProof="0" dirty="0" err="1" smtClean="0">
                <a:ln>
                  <a:noFill/>
                </a:ln>
                <a:effectLst/>
                <a:uLnTx/>
                <a:uFillTx/>
                <a:latin typeface="+mn-lt"/>
                <a:ea typeface="+mn-ea"/>
                <a:cs typeface="+mn-cs"/>
              </a:rPr>
              <a:t>덕체지가</a:t>
            </a:r>
            <a:r>
              <a:rPr kumimoji="0" lang="ko-KR" altLang="en-US" sz="1800" b="0" i="0" u="none" strike="noStrike" kern="1200" cap="none" spc="0" normalizeH="0" baseline="0" noProof="0" dirty="0" smtClean="0">
                <a:ln>
                  <a:noFill/>
                </a:ln>
                <a:effectLst/>
                <a:uLnTx/>
                <a:uFillTx/>
                <a:latin typeface="+mn-lt"/>
                <a:ea typeface="+mn-ea"/>
                <a:cs typeface="+mn-cs"/>
              </a:rPr>
              <a:t> 조화된 균형적 성장을 </a:t>
            </a:r>
            <a:r>
              <a:rPr kumimoji="0" lang="ko-KR" altLang="en-US" sz="1800" b="0" i="0" u="none" strike="noStrike" kern="1200" cap="none" spc="0" normalizeH="0" baseline="0" noProof="0" dirty="0" err="1" smtClean="0">
                <a:ln>
                  <a:noFill/>
                </a:ln>
                <a:effectLst/>
                <a:uLnTx/>
                <a:uFillTx/>
                <a:latin typeface="+mn-lt"/>
                <a:ea typeface="+mn-ea"/>
                <a:cs typeface="+mn-cs"/>
              </a:rPr>
              <a:t>목표로함</a:t>
            </a:r>
            <a:r>
              <a:rPr kumimoji="0" lang="ko-KR" altLang="en-US" sz="1800" b="0" i="0" u="none" strike="noStrike" kern="1200" cap="none" spc="0" normalizeH="0" baseline="0" noProof="0" dirty="0" smtClean="0">
                <a:ln>
                  <a:noFill/>
                </a:ln>
                <a:effectLst/>
                <a:uLnTx/>
                <a:uFillTx/>
                <a:latin typeface="+mn-lt"/>
                <a:ea typeface="+mn-ea"/>
                <a:cs typeface="+mn-cs"/>
              </a:rPr>
              <a:t>   </a:t>
            </a:r>
            <a:r>
              <a:rPr kumimoji="0" lang="en-US" altLang="ko-KR" sz="1800" b="0" i="0" u="none" strike="noStrike" kern="1200" cap="none" spc="0" normalizeH="0" baseline="0" noProof="0" dirty="0" smtClean="0">
                <a:ln>
                  <a:noFill/>
                </a:ln>
                <a:effectLst/>
                <a:uLnTx/>
                <a:uFillTx/>
                <a:latin typeface="+mn-lt"/>
                <a:ea typeface="+mn-ea"/>
                <a:cs typeface="+mn-cs"/>
              </a:rPr>
              <a:t>2 </a:t>
            </a:r>
            <a:r>
              <a:rPr kumimoji="0" lang="ko-KR" altLang="en-US" sz="1800" b="0" i="0" u="none" strike="noStrike" kern="1200" cap="none" spc="0" normalizeH="0" baseline="0" noProof="0" dirty="0" smtClean="0">
                <a:ln>
                  <a:noFill/>
                </a:ln>
                <a:effectLst/>
                <a:uLnTx/>
                <a:uFillTx/>
                <a:latin typeface="+mn-lt"/>
                <a:ea typeface="+mn-ea"/>
                <a:cs typeface="+mn-cs"/>
              </a:rPr>
              <a:t>청소년행정활동의 방향과 내용을 제시   </a:t>
            </a:r>
            <a:r>
              <a:rPr kumimoji="0" lang="en-US" altLang="ko-KR" sz="1800" b="0" i="0" u="none" strike="noStrike" kern="1200" cap="none" spc="0" normalizeH="0" baseline="0" noProof="0" dirty="0" smtClean="0">
                <a:ln>
                  <a:noFill/>
                </a:ln>
                <a:effectLst/>
                <a:uLnTx/>
                <a:uFillTx/>
                <a:latin typeface="+mn-lt"/>
                <a:ea typeface="+mn-ea"/>
                <a:cs typeface="+mn-cs"/>
              </a:rPr>
              <a:t>3 </a:t>
            </a:r>
            <a:r>
              <a:rPr kumimoji="0" lang="ko-KR" altLang="en-US" sz="1800" b="0" i="0" u="none" strike="noStrike" kern="1200" cap="none" spc="0" normalizeH="0" baseline="0" noProof="0" dirty="0" smtClean="0">
                <a:ln>
                  <a:noFill/>
                </a:ln>
                <a:effectLst/>
                <a:uLnTx/>
                <a:uFillTx/>
                <a:latin typeface="+mn-lt"/>
                <a:ea typeface="+mn-ea"/>
                <a:cs typeface="+mn-cs"/>
              </a:rPr>
              <a:t>청소년문제해결을 위한 최적의 사회적 대안   </a:t>
            </a:r>
            <a:r>
              <a:rPr kumimoji="0" lang="en-US" altLang="ko-KR" sz="1800" b="0" i="0" u="none" strike="noStrike" kern="1200" cap="none" spc="0" normalizeH="0" baseline="0" noProof="0" dirty="0" smtClean="0">
                <a:ln>
                  <a:noFill/>
                </a:ln>
                <a:effectLst/>
                <a:uLnTx/>
                <a:uFillTx/>
                <a:latin typeface="+mn-lt"/>
                <a:ea typeface="+mn-ea"/>
                <a:cs typeface="+mn-cs"/>
              </a:rPr>
              <a:t>4 </a:t>
            </a:r>
            <a:r>
              <a:rPr kumimoji="0" lang="ko-KR" altLang="en-US" sz="1800" b="0" i="0" u="none" strike="noStrike" kern="1200" cap="none" spc="0" normalizeH="0" baseline="0" noProof="0" dirty="0" smtClean="0">
                <a:ln>
                  <a:noFill/>
                </a:ln>
                <a:effectLst/>
                <a:uLnTx/>
                <a:uFillTx/>
                <a:latin typeface="+mn-lt"/>
                <a:ea typeface="+mn-ea"/>
                <a:cs typeface="+mn-cs"/>
              </a:rPr>
              <a:t>청소년욕구를 반영하고 발달특성에 적합한 정책이어야 함   </a:t>
            </a:r>
            <a:r>
              <a:rPr kumimoji="0" lang="en-US" altLang="ko-KR" sz="1800" b="0" i="0" u="none" strike="noStrike" kern="1200" cap="none" spc="0" normalizeH="0" baseline="0" noProof="0" dirty="0" smtClean="0">
                <a:ln>
                  <a:noFill/>
                </a:ln>
                <a:effectLst/>
                <a:uLnTx/>
                <a:uFillTx/>
                <a:latin typeface="+mn-lt"/>
                <a:ea typeface="+mn-ea"/>
                <a:cs typeface="+mn-cs"/>
              </a:rPr>
              <a:t>5 </a:t>
            </a:r>
            <a:r>
              <a:rPr lang="ko-KR" altLang="en-US" sz="1800" dirty="0" smtClean="0"/>
              <a:t>청소년육성정책이념을 구현하기 위한 수단적 성격   </a:t>
            </a:r>
            <a:r>
              <a:rPr lang="en-US" altLang="ko-KR" sz="1800" dirty="0" smtClean="0"/>
              <a:t>6 </a:t>
            </a:r>
            <a:r>
              <a:rPr lang="ko-KR" altLang="en-US" sz="1800" dirty="0" smtClean="0"/>
              <a:t>공공정책으로서 청소년 전반에 관한 일반정책은 청소년관련정책으로 존재                                    </a:t>
            </a:r>
            <a:endParaRPr kumimoji="0" lang="ko-KR" alt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내용 개체 틀 2"/>
          <p:cNvSpPr txBox="1">
            <a:spLocks/>
          </p:cNvSpPr>
          <p:nvPr/>
        </p:nvSpPr>
        <p:spPr>
          <a:xfrm>
            <a:off x="627034" y="5190342"/>
            <a:ext cx="8458200" cy="1071570"/>
          </a:xfrm>
          <a:prstGeom prst="rect">
            <a:avLst/>
          </a:prstGeom>
        </p:spPr>
        <p:txBody>
          <a:bodyPr vert="horz" lIns="95056" tIns="47528" rIns="95056" bIns="47528" rtlCol="0">
            <a:normAutofit/>
          </a:bodyPr>
          <a:lstStyle/>
          <a:p>
            <a:pPr marL="356464" marR="0" lvl="0" indent="-356464" algn="l" defTabSz="950568" rtl="0" eaLnBrk="1" fontAlgn="auto" latinLnBrk="1" hangingPunct="1">
              <a:lnSpc>
                <a:spcPct val="100000"/>
              </a:lnSpc>
              <a:spcBef>
                <a:spcPct val="20000"/>
              </a:spcBef>
              <a:spcAft>
                <a:spcPts val="0"/>
              </a:spcAft>
              <a:buClrTx/>
              <a:buSzTx/>
              <a:buFont typeface="Arial" pitchFamily="34" charset="0"/>
              <a:buChar char="•"/>
              <a:tabLst/>
              <a:defRPr/>
            </a:pPr>
            <a:r>
              <a:rPr kumimoji="0" lang="ko-KR" altLang="en-US" sz="2000" b="0" i="0" u="none" strike="noStrike" kern="1200" cap="none" spc="0" normalizeH="0" baseline="0" noProof="0" dirty="0" smtClean="0">
                <a:ln>
                  <a:noFill/>
                </a:ln>
                <a:effectLst/>
                <a:uLnTx/>
                <a:uFillTx/>
                <a:latin typeface="+mn-lt"/>
                <a:ea typeface="+mn-ea"/>
                <a:cs typeface="+mn-cs"/>
              </a:rPr>
              <a:t>청소년 육성정책의 구성요소</a:t>
            </a:r>
            <a:r>
              <a:rPr kumimoji="0" lang="en-US" altLang="ko-KR" sz="1800" b="0" i="0" u="none" strike="noStrike" kern="1200" cap="none" spc="0" normalizeH="0" baseline="0" noProof="0" dirty="0" smtClean="0">
                <a:ln>
                  <a:noFill/>
                </a:ln>
                <a:effectLst/>
                <a:uLnTx/>
                <a:uFillTx/>
                <a:latin typeface="+mn-lt"/>
                <a:ea typeface="+mn-ea"/>
                <a:cs typeface="+mn-cs"/>
              </a:rPr>
              <a:t>– 1 </a:t>
            </a:r>
            <a:r>
              <a:rPr kumimoji="0" lang="ko-KR" altLang="en-US" sz="1800" b="0" i="0" u="none" strike="noStrike" kern="1200" cap="none" spc="0" normalizeH="0" baseline="0" noProof="0" dirty="0" smtClean="0">
                <a:ln>
                  <a:noFill/>
                </a:ln>
                <a:effectLst/>
                <a:uLnTx/>
                <a:uFillTx/>
                <a:latin typeface="+mn-lt"/>
                <a:ea typeface="+mn-ea"/>
                <a:cs typeface="+mn-cs"/>
              </a:rPr>
              <a:t>정책목표</a:t>
            </a:r>
            <a:r>
              <a:rPr kumimoji="0" lang="en-US" altLang="ko-KR" sz="1800" b="0" i="0" u="none" strike="noStrike" kern="1200" cap="none" spc="0" normalizeH="0" baseline="0" noProof="0" dirty="0" smtClean="0">
                <a:ln>
                  <a:noFill/>
                </a:ln>
                <a:effectLst/>
                <a:uLnTx/>
                <a:uFillTx/>
                <a:latin typeface="+mn-lt"/>
                <a:ea typeface="+mn-ea"/>
                <a:cs typeface="+mn-cs"/>
              </a:rPr>
              <a:t>-</a:t>
            </a:r>
            <a:r>
              <a:rPr kumimoji="0" lang="ko-KR" altLang="en-US" sz="1800" b="0" i="0" u="none" strike="noStrike" kern="1200" cap="none" spc="0" normalizeH="0" baseline="0" noProof="0" dirty="0" smtClean="0">
                <a:ln>
                  <a:noFill/>
                </a:ln>
                <a:effectLst/>
                <a:uLnTx/>
                <a:uFillTx/>
                <a:latin typeface="+mn-lt"/>
                <a:ea typeface="+mn-ea"/>
                <a:cs typeface="+mn-cs"/>
              </a:rPr>
              <a:t>청소년육성의 개념에서 도출</a:t>
            </a:r>
            <a:r>
              <a:rPr kumimoji="0" lang="en-US" altLang="ko-KR" sz="1800" b="0" i="0" u="none" strike="noStrike" kern="1200" cap="none" spc="0" normalizeH="0" baseline="0" noProof="0" dirty="0" smtClean="0">
                <a:ln>
                  <a:noFill/>
                </a:ln>
                <a:effectLst/>
                <a:uLnTx/>
                <a:uFillTx/>
                <a:latin typeface="+mn-lt"/>
                <a:ea typeface="+mn-ea"/>
                <a:cs typeface="+mn-cs"/>
              </a:rPr>
              <a:t>-</a:t>
            </a:r>
            <a:r>
              <a:rPr kumimoji="0" lang="ko-KR" altLang="en-US" sz="1800" b="0" i="0" u="none" strike="noStrike" kern="1200" cap="none" spc="0" normalizeH="0" baseline="0" noProof="0" dirty="0" smtClean="0">
                <a:ln>
                  <a:noFill/>
                </a:ln>
                <a:effectLst/>
                <a:uLnTx/>
                <a:uFillTx/>
                <a:latin typeface="+mn-lt"/>
                <a:ea typeface="+mn-ea"/>
                <a:cs typeface="+mn-cs"/>
              </a:rPr>
              <a:t>청소년기본법에서 도출</a:t>
            </a:r>
            <a:r>
              <a:rPr kumimoji="0" lang="en-US" altLang="ko-KR" sz="1800" b="0" i="0" u="none" strike="noStrike" kern="1200" cap="none" spc="0" normalizeH="0" baseline="0" noProof="0" dirty="0" smtClean="0">
                <a:ln>
                  <a:noFill/>
                </a:ln>
                <a:effectLst/>
                <a:uLnTx/>
                <a:uFillTx/>
                <a:latin typeface="+mn-lt"/>
                <a:ea typeface="+mn-ea"/>
                <a:cs typeface="+mn-cs"/>
              </a:rPr>
              <a:t>-</a:t>
            </a:r>
            <a:r>
              <a:rPr kumimoji="0" lang="ko-KR" altLang="en-US" sz="1800" b="0" i="0" u="none" strike="noStrike" kern="1200" cap="none" spc="0" normalizeH="0" baseline="0" noProof="0" dirty="0" err="1" smtClean="0">
                <a:ln>
                  <a:noFill/>
                </a:ln>
                <a:effectLst/>
                <a:uLnTx/>
                <a:uFillTx/>
                <a:latin typeface="+mn-lt"/>
                <a:ea typeface="+mn-ea"/>
                <a:cs typeface="+mn-cs"/>
              </a:rPr>
              <a:t>청책목표의</a:t>
            </a:r>
            <a:r>
              <a:rPr kumimoji="0" lang="ko-KR" altLang="en-US" sz="1800" b="0" i="0" u="none" strike="noStrike" kern="1200" cap="none" spc="0" normalizeH="0" baseline="0" noProof="0" dirty="0" smtClean="0">
                <a:ln>
                  <a:noFill/>
                </a:ln>
                <a:effectLst/>
                <a:uLnTx/>
                <a:uFillTx/>
                <a:latin typeface="+mn-lt"/>
                <a:ea typeface="+mn-ea"/>
                <a:cs typeface="+mn-cs"/>
              </a:rPr>
              <a:t> </a:t>
            </a:r>
            <a:r>
              <a:rPr kumimoji="0" lang="ko-KR" altLang="en-US" sz="1800" b="0" i="0" u="none" strike="noStrike" kern="1200" cap="none" spc="0" normalizeH="0" baseline="0" noProof="0" dirty="0" err="1" smtClean="0">
                <a:ln>
                  <a:noFill/>
                </a:ln>
                <a:effectLst/>
                <a:uLnTx/>
                <a:uFillTx/>
                <a:latin typeface="+mn-lt"/>
                <a:ea typeface="+mn-ea"/>
                <a:cs typeface="+mn-cs"/>
              </a:rPr>
              <a:t>위계성</a:t>
            </a:r>
            <a:r>
              <a:rPr kumimoji="0" lang="ko-KR" altLang="en-US" sz="1800" b="0" i="0" u="none" strike="noStrike" kern="1200" cap="none" spc="0" normalizeH="0" baseline="0" noProof="0" dirty="0" smtClean="0">
                <a:ln>
                  <a:noFill/>
                </a:ln>
                <a:effectLst/>
                <a:uLnTx/>
                <a:uFillTx/>
                <a:latin typeface="+mn-lt"/>
                <a:ea typeface="+mn-ea"/>
                <a:cs typeface="+mn-cs"/>
              </a:rPr>
              <a:t>  </a:t>
            </a:r>
            <a:r>
              <a:rPr kumimoji="0" lang="en-US" altLang="ko-KR" sz="1800" b="0" i="0" u="none" strike="noStrike" kern="1200" cap="none" spc="0" normalizeH="0" baseline="0" noProof="0" dirty="0" smtClean="0">
                <a:ln>
                  <a:noFill/>
                </a:ln>
                <a:effectLst/>
                <a:uLnTx/>
                <a:uFillTx/>
                <a:latin typeface="+mn-lt"/>
                <a:ea typeface="+mn-ea"/>
                <a:cs typeface="+mn-cs"/>
              </a:rPr>
              <a:t>2 </a:t>
            </a:r>
            <a:r>
              <a:rPr kumimoji="0" lang="ko-KR" altLang="en-US" sz="1800" b="0" i="0" u="none" strike="noStrike" kern="1200" cap="none" spc="0" normalizeH="0" baseline="0" noProof="0" dirty="0" smtClean="0">
                <a:ln>
                  <a:noFill/>
                </a:ln>
                <a:effectLst/>
                <a:uLnTx/>
                <a:uFillTx/>
                <a:latin typeface="+mn-lt"/>
                <a:ea typeface="+mn-ea"/>
                <a:cs typeface="+mn-cs"/>
              </a:rPr>
              <a:t>정책수단</a:t>
            </a:r>
            <a:r>
              <a:rPr kumimoji="0" lang="en-US" altLang="ko-KR" sz="1800" b="0" i="0" u="none" strike="noStrike" kern="1200" cap="none" spc="0" normalizeH="0" baseline="0" noProof="0" dirty="0" smtClean="0">
                <a:ln>
                  <a:noFill/>
                </a:ln>
                <a:effectLst/>
                <a:uLnTx/>
                <a:uFillTx/>
                <a:latin typeface="+mn-lt"/>
                <a:ea typeface="+mn-ea"/>
                <a:cs typeface="+mn-cs"/>
              </a:rPr>
              <a:t>-</a:t>
            </a:r>
            <a:r>
              <a:rPr kumimoji="0" lang="ko-KR" altLang="en-US" sz="1800" b="0" i="0" u="none" strike="noStrike" kern="1200" cap="none" spc="0" normalizeH="0" baseline="0" noProof="0" dirty="0" smtClean="0">
                <a:ln>
                  <a:noFill/>
                </a:ln>
                <a:effectLst/>
                <a:uLnTx/>
                <a:uFillTx/>
                <a:latin typeface="+mn-lt"/>
                <a:ea typeface="+mn-ea"/>
                <a:cs typeface="+mn-cs"/>
              </a:rPr>
              <a:t>재정적인 지원</a:t>
            </a:r>
            <a:r>
              <a:rPr kumimoji="0" lang="en-US" altLang="ko-KR" sz="1800" b="0" i="0" u="none" strike="noStrike" kern="1200" cap="none" spc="0" normalizeH="0" baseline="0" noProof="0" dirty="0" smtClean="0">
                <a:ln>
                  <a:noFill/>
                </a:ln>
                <a:effectLst/>
                <a:uLnTx/>
                <a:uFillTx/>
                <a:latin typeface="+mn-lt"/>
                <a:ea typeface="+mn-ea"/>
                <a:cs typeface="+mn-cs"/>
              </a:rPr>
              <a:t>,</a:t>
            </a:r>
            <a:r>
              <a:rPr kumimoji="0" lang="ko-KR" altLang="en-US" sz="1800" b="0" i="0" u="none" strike="noStrike" kern="1200" cap="none" spc="0" normalizeH="0" baseline="0" noProof="0" dirty="0" smtClean="0">
                <a:ln>
                  <a:noFill/>
                </a:ln>
                <a:effectLst/>
                <a:uLnTx/>
                <a:uFillTx/>
                <a:latin typeface="+mn-lt"/>
                <a:ea typeface="+mn-ea"/>
                <a:cs typeface="+mn-cs"/>
              </a:rPr>
              <a:t> </a:t>
            </a:r>
            <a:r>
              <a:rPr kumimoji="0" lang="ko-KR" altLang="en-US" sz="1800" b="0" i="0" u="none" strike="noStrike" kern="1200" cap="none" spc="0" normalizeH="0" baseline="0" noProof="0" dirty="0" err="1" smtClean="0">
                <a:ln>
                  <a:noFill/>
                </a:ln>
                <a:effectLst/>
                <a:uLnTx/>
                <a:uFillTx/>
                <a:latin typeface="+mn-lt"/>
                <a:ea typeface="+mn-ea"/>
                <a:cs typeface="+mn-cs"/>
              </a:rPr>
              <a:t>법적토대와</a:t>
            </a:r>
            <a:r>
              <a:rPr kumimoji="0" lang="ko-KR" altLang="en-US" sz="1800" b="0" i="0" u="none" strike="noStrike" kern="1200" cap="none" spc="0" normalizeH="0" baseline="0" noProof="0" dirty="0" smtClean="0">
                <a:ln>
                  <a:noFill/>
                </a:ln>
                <a:effectLst/>
                <a:uLnTx/>
                <a:uFillTx/>
                <a:latin typeface="+mn-lt"/>
                <a:ea typeface="+mn-ea"/>
                <a:cs typeface="+mn-cs"/>
              </a:rPr>
              <a:t> 규제</a:t>
            </a:r>
            <a:r>
              <a:rPr kumimoji="0" lang="en-US" altLang="ko-KR" sz="1800" b="0" i="0" u="none" strike="noStrike" kern="1200" cap="none" spc="0" normalizeH="0" baseline="0" noProof="0" dirty="0" smtClean="0">
                <a:ln>
                  <a:noFill/>
                </a:ln>
                <a:effectLst/>
                <a:uLnTx/>
                <a:uFillTx/>
                <a:latin typeface="+mn-lt"/>
                <a:ea typeface="+mn-ea"/>
                <a:cs typeface="+mn-cs"/>
              </a:rPr>
              <a:t>,</a:t>
            </a:r>
            <a:r>
              <a:rPr kumimoji="0" lang="ko-KR" altLang="en-US" sz="1800" b="0" i="0" u="none" strike="noStrike" kern="1200" cap="none" spc="0" normalizeH="0" baseline="0" noProof="0" dirty="0" smtClean="0">
                <a:ln>
                  <a:noFill/>
                </a:ln>
                <a:effectLst/>
                <a:uLnTx/>
                <a:uFillTx/>
                <a:latin typeface="+mn-lt"/>
                <a:ea typeface="+mn-ea"/>
                <a:cs typeface="+mn-cs"/>
              </a:rPr>
              <a:t> 각종행정적 지원과 규제  </a:t>
            </a:r>
            <a:r>
              <a:rPr kumimoji="0" lang="en-US" altLang="ko-KR" sz="1800" b="0" i="0" u="none" strike="noStrike" kern="1200" cap="none" spc="0" normalizeH="0" baseline="0" noProof="0" dirty="0" smtClean="0">
                <a:ln>
                  <a:noFill/>
                </a:ln>
                <a:effectLst/>
                <a:uLnTx/>
                <a:uFillTx/>
                <a:latin typeface="+mn-lt"/>
                <a:ea typeface="+mn-ea"/>
                <a:cs typeface="+mn-cs"/>
              </a:rPr>
              <a:t>3 </a:t>
            </a:r>
            <a:r>
              <a:rPr kumimoji="0" lang="ko-KR" altLang="en-US" sz="1800" b="0" i="0" u="none" strike="noStrike" kern="1200" cap="none" spc="0" normalizeH="0" baseline="0" noProof="0" dirty="0" smtClean="0">
                <a:ln>
                  <a:noFill/>
                </a:ln>
                <a:effectLst/>
                <a:uLnTx/>
                <a:uFillTx/>
                <a:latin typeface="+mn-lt"/>
                <a:ea typeface="+mn-ea"/>
                <a:cs typeface="+mn-cs"/>
              </a:rPr>
              <a:t>정책대상자</a:t>
            </a:r>
            <a:r>
              <a:rPr kumimoji="0" lang="en-US" altLang="ko-KR" sz="1800" b="0" i="0" u="none" strike="noStrike" kern="1200" cap="none" spc="0" normalizeH="0" baseline="0" noProof="0" dirty="0" smtClean="0">
                <a:ln>
                  <a:noFill/>
                </a:ln>
                <a:effectLst/>
                <a:uLnTx/>
                <a:uFillTx/>
                <a:latin typeface="+mn-lt"/>
                <a:ea typeface="+mn-ea"/>
                <a:cs typeface="+mn-cs"/>
              </a:rPr>
              <a:t>-</a:t>
            </a:r>
            <a:r>
              <a:rPr kumimoji="0" lang="ko-KR" altLang="en-US" sz="1800" b="0" i="0" u="none" strike="noStrike" kern="1200" cap="none" spc="0" normalizeH="0" baseline="0" noProof="0" dirty="0" smtClean="0">
                <a:ln>
                  <a:noFill/>
                </a:ln>
                <a:effectLst/>
                <a:uLnTx/>
                <a:uFillTx/>
                <a:latin typeface="+mn-lt"/>
                <a:ea typeface="+mn-ea"/>
                <a:cs typeface="+mn-cs"/>
              </a:rPr>
              <a:t>청소년</a:t>
            </a:r>
            <a:endParaRPr kumimoji="0" lang="ko-KR" alt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내용 개체 틀 2"/>
          <p:cNvSpPr txBox="1">
            <a:spLocks/>
          </p:cNvSpPr>
          <p:nvPr/>
        </p:nvSpPr>
        <p:spPr>
          <a:xfrm>
            <a:off x="698472" y="6426964"/>
            <a:ext cx="8458200" cy="810449"/>
          </a:xfrm>
          <a:prstGeom prst="rect">
            <a:avLst/>
          </a:prstGeom>
        </p:spPr>
        <p:txBody>
          <a:bodyPr vert="horz" lIns="95056" tIns="47528" rIns="95056" bIns="47528" rtlCol="0">
            <a:normAutofit/>
          </a:bodyPr>
          <a:lstStyle/>
          <a:p>
            <a:pPr marL="356464" lvl="0" indent="-356464">
              <a:spcBef>
                <a:spcPct val="20000"/>
              </a:spcBef>
              <a:buFont typeface="Arial" pitchFamily="34" charset="0"/>
              <a:buChar char="•"/>
            </a:pPr>
            <a:r>
              <a:rPr kumimoji="0" lang="ko-KR" altLang="en-US" sz="2000" b="0" i="0" u="none" strike="noStrike" kern="1200" cap="none" spc="0" normalizeH="0" baseline="0" noProof="0" dirty="0" smtClean="0">
                <a:ln>
                  <a:noFill/>
                </a:ln>
                <a:effectLst/>
                <a:uLnTx/>
                <a:uFillTx/>
                <a:latin typeface="+mn-lt"/>
                <a:ea typeface="+mn-ea"/>
                <a:cs typeface="+mn-cs"/>
              </a:rPr>
              <a:t>청소년 육성정책의 형성과정</a:t>
            </a:r>
            <a:r>
              <a:rPr kumimoji="0" lang="en-US" altLang="ko-KR" sz="2000" b="0" i="0" u="none" strike="noStrike" kern="1200" cap="none" spc="0" normalizeH="0" baseline="0" noProof="0" dirty="0" smtClean="0">
                <a:ln>
                  <a:noFill/>
                </a:ln>
                <a:effectLst/>
                <a:uLnTx/>
                <a:uFillTx/>
                <a:latin typeface="+mn-lt"/>
                <a:ea typeface="+mn-ea"/>
                <a:cs typeface="+mn-cs"/>
              </a:rPr>
              <a:t>-</a:t>
            </a:r>
            <a:r>
              <a:rPr kumimoji="0" lang="ko-KR" altLang="en-US" sz="1800" b="0" i="0" u="none" strike="noStrike" kern="1200" cap="none" spc="0" normalizeH="0" baseline="0" noProof="0" dirty="0" smtClean="0">
                <a:ln>
                  <a:noFill/>
                </a:ln>
                <a:effectLst/>
                <a:uLnTx/>
                <a:uFillTx/>
                <a:latin typeface="+mn-lt"/>
                <a:ea typeface="+mn-ea"/>
                <a:cs typeface="+mn-cs"/>
              </a:rPr>
              <a:t>청소년 육성정책의 의제설정</a:t>
            </a:r>
            <a:r>
              <a:rPr kumimoji="0" lang="en-US" altLang="ko-KR" sz="1800" b="0" i="0" u="none" strike="noStrike" kern="1200" cap="none" spc="0" normalizeH="0" baseline="0" noProof="0" dirty="0" smtClean="0">
                <a:ln>
                  <a:noFill/>
                </a:ln>
                <a:effectLst/>
                <a:uLnTx/>
                <a:uFillTx/>
                <a:latin typeface="+mn-lt"/>
                <a:ea typeface="+mn-ea"/>
                <a:cs typeface="+mn-cs"/>
              </a:rPr>
              <a:t>-</a:t>
            </a:r>
            <a:r>
              <a:rPr lang="ko-KR" altLang="en-US" sz="1800" dirty="0" smtClean="0"/>
              <a:t> 청소년 육성정책의 결정</a:t>
            </a:r>
            <a:r>
              <a:rPr kumimoji="0" lang="en-US" altLang="ko-KR" sz="1800" b="0" i="0" u="none" strike="noStrike" kern="1200" cap="none" spc="0" normalizeH="0" baseline="0" noProof="0" dirty="0" smtClean="0">
                <a:ln>
                  <a:noFill/>
                </a:ln>
                <a:effectLst/>
                <a:uLnTx/>
                <a:uFillTx/>
                <a:latin typeface="+mn-lt"/>
                <a:ea typeface="+mn-ea"/>
                <a:cs typeface="+mn-cs"/>
              </a:rPr>
              <a:t>-</a:t>
            </a:r>
            <a:r>
              <a:rPr lang="ko-KR" altLang="en-US" sz="1800" dirty="0" smtClean="0"/>
              <a:t> 청소년 육성정책의 집행</a:t>
            </a:r>
            <a:r>
              <a:rPr kumimoji="0" lang="en-US" altLang="ko-KR" sz="1800" b="0" i="0" u="none" strike="noStrike" kern="1200" cap="none" spc="0" normalizeH="0" baseline="0" noProof="0" dirty="0" smtClean="0">
                <a:ln>
                  <a:noFill/>
                </a:ln>
                <a:effectLst/>
                <a:uLnTx/>
                <a:uFillTx/>
                <a:latin typeface="+mn-lt"/>
                <a:ea typeface="+mn-ea"/>
                <a:cs typeface="+mn-cs"/>
              </a:rPr>
              <a:t>-</a:t>
            </a:r>
            <a:r>
              <a:rPr lang="ko-KR" altLang="en-US" sz="1800" dirty="0" smtClean="0"/>
              <a:t> 청소년 육성정책의 평가</a:t>
            </a:r>
            <a:endParaRPr kumimoji="0" lang="ko-KR" altLang="en-US" sz="1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0" y="1"/>
            <a:ext cx="4067573" cy="465735"/>
          </a:xfrm>
          <a:solidFill>
            <a:schemeClr val="accent1">
              <a:lumMod val="20000"/>
              <a:lumOff val="80000"/>
            </a:schemeClr>
          </a:solidFill>
        </p:spPr>
        <p:txBody>
          <a:bodyPr>
            <a:normAutofit/>
          </a:bodyPr>
          <a:lstStyle/>
          <a:p>
            <a:r>
              <a:rPr lang="ko-KR" altLang="en-US" sz="1400" dirty="0" smtClean="0"/>
              <a:t>제</a:t>
            </a:r>
            <a:r>
              <a:rPr lang="en-US" altLang="ko-KR" sz="1400" dirty="0" smtClean="0"/>
              <a:t>4</a:t>
            </a:r>
            <a:r>
              <a:rPr lang="ko-KR" altLang="en-US" sz="1400" dirty="0" smtClean="0"/>
              <a:t>강 청소년 육성정책의 역사</a:t>
            </a:r>
            <a:endParaRPr lang="ko-KR" altLang="en-US" sz="1400" dirty="0"/>
          </a:p>
        </p:txBody>
      </p:sp>
      <p:sp>
        <p:nvSpPr>
          <p:cNvPr id="3" name="부제목 2"/>
          <p:cNvSpPr>
            <a:spLocks noGrp="1"/>
          </p:cNvSpPr>
          <p:nvPr>
            <p:ph type="subTitle" idx="1"/>
          </p:nvPr>
        </p:nvSpPr>
        <p:spPr>
          <a:xfrm>
            <a:off x="0" y="403996"/>
            <a:ext cx="9398000" cy="6833417"/>
          </a:xfrm>
        </p:spPr>
        <p:txBody>
          <a:bodyPr>
            <a:noAutofit/>
          </a:bodyPr>
          <a:lstStyle/>
          <a:p>
            <a:pPr algn="l">
              <a:buFont typeface="Wingdings" pitchFamily="2" charset="2"/>
              <a:buChar char="l"/>
            </a:pPr>
            <a:r>
              <a:rPr lang="en-US" altLang="ko-KR" sz="2100" dirty="0" smtClean="0"/>
              <a:t>20</a:t>
            </a:r>
            <a:r>
              <a:rPr lang="ko-KR" altLang="en-US" sz="2100" dirty="0" smtClean="0"/>
              <a:t>세기 이전의 전통사회</a:t>
            </a:r>
            <a:endParaRPr lang="en-US" altLang="ko-KR" sz="2100" dirty="0" smtClean="0"/>
          </a:p>
          <a:p>
            <a:pPr algn="l">
              <a:buFont typeface="Wingdings" pitchFamily="2" charset="2"/>
              <a:buChar char="l"/>
            </a:pPr>
            <a:r>
              <a:rPr lang="en-US" altLang="ko-KR" sz="2100" dirty="0" smtClean="0"/>
              <a:t>20</a:t>
            </a:r>
            <a:r>
              <a:rPr lang="ko-KR" altLang="en-US" sz="2100" dirty="0" smtClean="0"/>
              <a:t>세기 이후 일제강점기</a:t>
            </a:r>
            <a:r>
              <a:rPr lang="en-US" altLang="ko-KR" sz="2100" dirty="0" smtClean="0"/>
              <a:t>:</a:t>
            </a:r>
            <a:r>
              <a:rPr lang="ko-KR" altLang="en-US" sz="2100" dirty="0" smtClean="0"/>
              <a:t>암흑기 </a:t>
            </a:r>
            <a:r>
              <a:rPr lang="ko-KR" altLang="en-US" sz="1100" dirty="0" smtClean="0"/>
              <a:t>식민지 백성을 만들기 위한 청소년정책만 있음</a:t>
            </a:r>
            <a:endParaRPr lang="en-US" altLang="ko-KR" sz="2100" dirty="0" smtClean="0"/>
          </a:p>
          <a:p>
            <a:pPr algn="l">
              <a:buFont typeface="Wingdings" pitchFamily="2" charset="2"/>
              <a:buChar char="l"/>
            </a:pPr>
            <a:r>
              <a:rPr lang="en-US" altLang="ko-KR" sz="2100" dirty="0" smtClean="0"/>
              <a:t>1945</a:t>
            </a:r>
            <a:r>
              <a:rPr lang="ko-KR" altLang="en-US" sz="2100" dirty="0" smtClean="0"/>
              <a:t>년 해방에서 </a:t>
            </a:r>
            <a:r>
              <a:rPr lang="en-US" altLang="ko-KR" sz="2100" dirty="0" smtClean="0"/>
              <a:t>1950</a:t>
            </a:r>
            <a:r>
              <a:rPr lang="ko-KR" altLang="en-US" sz="2100" dirty="0" smtClean="0"/>
              <a:t>년대 후반까지</a:t>
            </a:r>
            <a:r>
              <a:rPr lang="en-US" altLang="ko-KR" sz="2100" dirty="0" smtClean="0"/>
              <a:t>:</a:t>
            </a:r>
            <a:r>
              <a:rPr lang="ko-KR" altLang="en-US" sz="2100" dirty="0" smtClean="0"/>
              <a:t>무관심기 </a:t>
            </a:r>
            <a:r>
              <a:rPr lang="ko-KR" altLang="en-US" sz="1100" dirty="0" smtClean="0"/>
              <a:t>학교정책만 있음 </a:t>
            </a:r>
            <a:r>
              <a:rPr lang="en-US" altLang="ko-KR" sz="1100" dirty="0" smtClean="0"/>
              <a:t>4H</a:t>
            </a:r>
            <a:r>
              <a:rPr lang="ko-KR" altLang="en-US" sz="1100" dirty="0" smtClean="0"/>
              <a:t>활동도입  전국으로 확산</a:t>
            </a:r>
            <a:endParaRPr lang="en-US" altLang="ko-KR" sz="1100" dirty="0" smtClean="0"/>
          </a:p>
          <a:p>
            <a:pPr algn="l">
              <a:buFont typeface="Wingdings" pitchFamily="2" charset="2"/>
              <a:buChar char="l"/>
            </a:pPr>
            <a:r>
              <a:rPr lang="en-US" altLang="ko-KR" sz="2100" dirty="0" smtClean="0"/>
              <a:t>1960</a:t>
            </a:r>
            <a:r>
              <a:rPr lang="ko-KR" altLang="en-US" sz="2100" dirty="0" smtClean="0"/>
              <a:t>년대 초반에서</a:t>
            </a:r>
            <a:r>
              <a:rPr lang="en-US" altLang="ko-KR" sz="2100" dirty="0" smtClean="0"/>
              <a:t>1980</a:t>
            </a:r>
            <a:r>
              <a:rPr lang="ko-KR" altLang="en-US" sz="2100" dirty="0" smtClean="0"/>
              <a:t>년대 중반까지</a:t>
            </a:r>
            <a:r>
              <a:rPr lang="en-US" altLang="ko-KR" sz="2100" dirty="0" smtClean="0"/>
              <a:t>: </a:t>
            </a:r>
            <a:r>
              <a:rPr lang="ko-KR" altLang="en-US" sz="2100" dirty="0" smtClean="0"/>
              <a:t>잠복기</a:t>
            </a:r>
            <a:endParaRPr lang="en-US" altLang="ko-KR" sz="2100" dirty="0" smtClean="0"/>
          </a:p>
          <a:p>
            <a:pPr algn="l"/>
            <a:r>
              <a:rPr lang="ko-KR" altLang="en-US" sz="1200" dirty="0" smtClean="0"/>
              <a:t>   소극적 부정적 보호적 규제적인 청소년육성정책의 시기</a:t>
            </a:r>
            <a:endParaRPr lang="en-US" altLang="ko-KR" sz="1200" dirty="0" smtClean="0"/>
          </a:p>
          <a:p>
            <a:pPr lvl="1" algn="l"/>
            <a:r>
              <a:rPr lang="en-US" altLang="ko-KR" sz="1100" dirty="0" smtClean="0"/>
              <a:t>1961</a:t>
            </a:r>
            <a:r>
              <a:rPr lang="ko-KR" altLang="en-US" sz="1100" dirty="0" smtClean="0"/>
              <a:t>년 미성년자 보호법</a:t>
            </a:r>
            <a:endParaRPr lang="en-US" altLang="ko-KR" sz="1100" dirty="0" smtClean="0"/>
          </a:p>
          <a:p>
            <a:pPr lvl="1" algn="l"/>
            <a:r>
              <a:rPr lang="en-US" altLang="ko-KR" sz="1100" dirty="0" smtClean="0"/>
              <a:t>1961</a:t>
            </a:r>
            <a:r>
              <a:rPr lang="ko-KR" altLang="en-US" sz="1100" dirty="0" smtClean="0"/>
              <a:t>년 아동복리법</a:t>
            </a:r>
            <a:endParaRPr lang="en-US" altLang="ko-KR" sz="1100" dirty="0" smtClean="0"/>
          </a:p>
          <a:p>
            <a:pPr lvl="1" algn="l"/>
            <a:r>
              <a:rPr lang="en-US" altLang="ko-KR" sz="1100" dirty="0" smtClean="0"/>
              <a:t>1964</a:t>
            </a:r>
            <a:r>
              <a:rPr lang="ko-KR" altLang="en-US" sz="1100" dirty="0" smtClean="0"/>
              <a:t>년 청소년보호대책위원회        </a:t>
            </a:r>
            <a:r>
              <a:rPr lang="en-US" altLang="ko-KR" sz="1100" dirty="0" smtClean="0"/>
              <a:t>1977</a:t>
            </a:r>
            <a:r>
              <a:rPr lang="ko-KR" altLang="en-US" sz="1100" dirty="0" smtClean="0"/>
              <a:t>년 청소년대책위원회           </a:t>
            </a:r>
            <a:r>
              <a:rPr lang="en-US" altLang="ko-KR" sz="1100" dirty="0" smtClean="0"/>
              <a:t>1988</a:t>
            </a:r>
            <a:r>
              <a:rPr lang="ko-KR" altLang="en-US" sz="1100" dirty="0" smtClean="0"/>
              <a:t>년 청소년육성위원회로 대체됨</a:t>
            </a:r>
            <a:endParaRPr lang="en-US" altLang="ko-KR" sz="1100" dirty="0" smtClean="0"/>
          </a:p>
          <a:p>
            <a:pPr algn="l"/>
            <a:r>
              <a:rPr lang="en-US" altLang="ko-KR" sz="2100" dirty="0" smtClean="0"/>
              <a:t>1980</a:t>
            </a:r>
            <a:r>
              <a:rPr lang="ko-KR" altLang="en-US" sz="2100" dirty="0" smtClean="0"/>
              <a:t>년대 중반에서 </a:t>
            </a:r>
            <a:r>
              <a:rPr lang="en-US" altLang="ko-KR" sz="2100" dirty="0" smtClean="0"/>
              <a:t>1990</a:t>
            </a:r>
            <a:r>
              <a:rPr lang="ko-KR" altLang="en-US" sz="2100" dirty="0" smtClean="0"/>
              <a:t>년대 초반까지</a:t>
            </a:r>
            <a:r>
              <a:rPr lang="en-US" altLang="ko-KR" sz="2100" dirty="0" smtClean="0"/>
              <a:t>:</a:t>
            </a:r>
            <a:r>
              <a:rPr lang="ko-KR" altLang="en-US" sz="2100" dirty="0" smtClean="0"/>
              <a:t>맹아기</a:t>
            </a:r>
            <a:endParaRPr lang="en-US" altLang="ko-KR" sz="2100" dirty="0" smtClean="0"/>
          </a:p>
          <a:p>
            <a:pPr algn="l">
              <a:buFont typeface="Wingdings" pitchFamily="2" charset="2"/>
              <a:buChar char="l"/>
            </a:pPr>
            <a:endParaRPr lang="en-US" altLang="ko-KR" sz="2100" dirty="0" smtClean="0"/>
          </a:p>
          <a:p>
            <a:pPr algn="l">
              <a:buFont typeface="Wingdings" pitchFamily="2" charset="2"/>
              <a:buChar char="l"/>
            </a:pPr>
            <a:endParaRPr lang="en-US" altLang="ko-KR" sz="2100" dirty="0" smtClean="0"/>
          </a:p>
          <a:p>
            <a:pPr algn="l">
              <a:buFont typeface="Wingdings" pitchFamily="2" charset="2"/>
              <a:buChar char="l"/>
            </a:pPr>
            <a:endParaRPr lang="en-US" altLang="ko-KR" sz="2100" dirty="0" smtClean="0"/>
          </a:p>
          <a:p>
            <a:pPr algn="l">
              <a:buFont typeface="Wingdings" pitchFamily="2" charset="2"/>
              <a:buChar char="l"/>
            </a:pPr>
            <a:endParaRPr lang="en-US" altLang="ko-KR" sz="2100" dirty="0" smtClean="0"/>
          </a:p>
          <a:p>
            <a:pPr algn="l">
              <a:buFont typeface="Wingdings" pitchFamily="2" charset="2"/>
              <a:buChar char="l"/>
            </a:pPr>
            <a:endParaRPr lang="en-US" altLang="ko-KR" sz="2100" dirty="0" smtClean="0"/>
          </a:p>
          <a:p>
            <a:pPr algn="l">
              <a:buFont typeface="Wingdings" pitchFamily="2" charset="2"/>
              <a:buChar char="l"/>
            </a:pPr>
            <a:r>
              <a:rPr lang="en-US" altLang="ko-KR" sz="2100" dirty="0" smtClean="0"/>
              <a:t>1990</a:t>
            </a:r>
            <a:r>
              <a:rPr lang="ko-KR" altLang="en-US" sz="2100" dirty="0" smtClean="0"/>
              <a:t>년대 중반에서 현재</a:t>
            </a:r>
            <a:r>
              <a:rPr lang="en-US" altLang="ko-KR" sz="2100" dirty="0" smtClean="0"/>
              <a:t>: </a:t>
            </a:r>
            <a:r>
              <a:rPr lang="ko-KR" altLang="en-US" sz="2100" dirty="0" smtClean="0"/>
              <a:t>성장기</a:t>
            </a:r>
            <a:endParaRPr lang="en-US" altLang="ko-KR" sz="2100" dirty="0" smtClean="0"/>
          </a:p>
          <a:p>
            <a:pPr algn="l"/>
            <a:endParaRPr lang="ko-KR" altLang="en-US" sz="2100" dirty="0"/>
          </a:p>
        </p:txBody>
      </p:sp>
      <p:sp>
        <p:nvSpPr>
          <p:cNvPr id="4" name="오각형 3"/>
          <p:cNvSpPr/>
          <p:nvPr/>
        </p:nvSpPr>
        <p:spPr>
          <a:xfrm>
            <a:off x="3341678" y="475434"/>
            <a:ext cx="1174758"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o-KR" altLang="en-US" sz="1000" b="1" spc="52" dirty="0" smtClean="0">
                <a:ln w="11430">
                  <a:solidFill>
                    <a:schemeClr val="tx1"/>
                  </a:solidFill>
                </a:ln>
                <a:solidFill>
                  <a:schemeClr val="tx1"/>
                </a:solidFill>
              </a:rPr>
              <a:t>고구려의경당</a:t>
            </a:r>
            <a:endParaRPr lang="ko-KR" altLang="en-US" sz="1000" b="1" spc="52" dirty="0">
              <a:ln w="11430">
                <a:solidFill>
                  <a:schemeClr val="tx1"/>
                </a:solidFill>
              </a:ln>
              <a:solidFill>
                <a:schemeClr val="tx1"/>
              </a:solidFill>
            </a:endParaRPr>
          </a:p>
        </p:txBody>
      </p:sp>
      <p:sp>
        <p:nvSpPr>
          <p:cNvPr id="5" name="오각형 4"/>
          <p:cNvSpPr/>
          <p:nvPr/>
        </p:nvSpPr>
        <p:spPr>
          <a:xfrm>
            <a:off x="4913314" y="475434"/>
            <a:ext cx="1174758"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o-KR" altLang="en-US" sz="1000" b="1" spc="52" dirty="0" smtClean="0">
                <a:ln w="11430">
                  <a:solidFill>
                    <a:schemeClr val="tx1"/>
                  </a:solidFill>
                </a:ln>
                <a:solidFill>
                  <a:schemeClr val="tx1"/>
                </a:solidFill>
              </a:rPr>
              <a:t>신라의 화랑도</a:t>
            </a:r>
            <a:endParaRPr lang="ko-KR" altLang="en-US" sz="1000" b="1" spc="52" dirty="0">
              <a:ln w="11430">
                <a:solidFill>
                  <a:schemeClr val="tx1"/>
                </a:solidFill>
              </a:ln>
              <a:solidFill>
                <a:schemeClr val="tx1"/>
              </a:solidFill>
            </a:endParaRPr>
          </a:p>
        </p:txBody>
      </p:sp>
      <p:sp>
        <p:nvSpPr>
          <p:cNvPr id="6" name="오각형 5"/>
          <p:cNvSpPr/>
          <p:nvPr/>
        </p:nvSpPr>
        <p:spPr>
          <a:xfrm>
            <a:off x="6699264" y="527110"/>
            <a:ext cx="1762137"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o-KR" altLang="en-US" sz="1000" b="1" spc="52" dirty="0" smtClean="0">
                <a:ln w="11430">
                  <a:solidFill>
                    <a:schemeClr val="tx1"/>
                  </a:solidFill>
                </a:ln>
                <a:solidFill>
                  <a:schemeClr val="tx1"/>
                </a:solidFill>
              </a:rPr>
              <a:t>통일신라의과거제도</a:t>
            </a:r>
            <a:endParaRPr lang="ko-KR" altLang="en-US" sz="1000" b="1" spc="52" dirty="0">
              <a:ln w="11430">
                <a:solidFill>
                  <a:schemeClr val="tx1"/>
                </a:solidFill>
              </a:ln>
              <a:solidFill>
                <a:schemeClr val="tx1"/>
              </a:solidFill>
            </a:endParaRPr>
          </a:p>
        </p:txBody>
      </p:sp>
      <p:cxnSp>
        <p:nvCxnSpPr>
          <p:cNvPr id="8" name="직선 화살표 연결선 7"/>
          <p:cNvCxnSpPr/>
          <p:nvPr/>
        </p:nvCxnSpPr>
        <p:spPr>
          <a:xfrm>
            <a:off x="2484422" y="2690012"/>
            <a:ext cx="293690" cy="1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직선 화살표 연결선 8"/>
          <p:cNvCxnSpPr/>
          <p:nvPr/>
        </p:nvCxnSpPr>
        <p:spPr>
          <a:xfrm>
            <a:off x="4556124" y="2690012"/>
            <a:ext cx="293690" cy="1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오각형 9"/>
          <p:cNvSpPr/>
          <p:nvPr/>
        </p:nvSpPr>
        <p:spPr>
          <a:xfrm>
            <a:off x="341282" y="3404392"/>
            <a:ext cx="2349516"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1987</a:t>
            </a:r>
            <a:r>
              <a:rPr lang="ko-KR" altLang="en-US" sz="1200" dirty="0" smtClean="0">
                <a:solidFill>
                  <a:schemeClr val="tx1"/>
                </a:solidFill>
              </a:rPr>
              <a:t>년 청소년육성법제정</a:t>
            </a:r>
            <a:endParaRPr lang="en-US" altLang="ko-KR" sz="1200" dirty="0" smtClean="0">
              <a:solidFill>
                <a:schemeClr val="tx1"/>
              </a:solidFill>
            </a:endParaRPr>
          </a:p>
        </p:txBody>
      </p:sp>
      <p:sp>
        <p:nvSpPr>
          <p:cNvPr id="12" name="오각형 11"/>
          <p:cNvSpPr/>
          <p:nvPr/>
        </p:nvSpPr>
        <p:spPr>
          <a:xfrm>
            <a:off x="2984488" y="3404392"/>
            <a:ext cx="2349516"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1988</a:t>
            </a:r>
            <a:r>
              <a:rPr lang="ko-KR" altLang="en-US" sz="1200" dirty="0" smtClean="0">
                <a:solidFill>
                  <a:schemeClr val="tx1"/>
                </a:solidFill>
              </a:rPr>
              <a:t>년 시행 청소년육성업무담당 체육부에 </a:t>
            </a:r>
            <a:r>
              <a:rPr lang="ko-KR" altLang="en-US" sz="1200" dirty="0" err="1" smtClean="0">
                <a:solidFill>
                  <a:schemeClr val="tx1"/>
                </a:solidFill>
              </a:rPr>
              <a:t>청소년국설치</a:t>
            </a:r>
            <a:endParaRPr lang="en-US" altLang="ko-KR" sz="1200" dirty="0" smtClean="0">
              <a:solidFill>
                <a:schemeClr val="tx1"/>
              </a:solidFill>
            </a:endParaRPr>
          </a:p>
        </p:txBody>
      </p:sp>
      <p:sp>
        <p:nvSpPr>
          <p:cNvPr id="13" name="오각형 12"/>
          <p:cNvSpPr/>
          <p:nvPr/>
        </p:nvSpPr>
        <p:spPr>
          <a:xfrm>
            <a:off x="412720" y="4261648"/>
            <a:ext cx="2349516"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1991</a:t>
            </a:r>
            <a:r>
              <a:rPr lang="ko-KR" altLang="en-US" sz="1200" dirty="0" smtClean="0">
                <a:solidFill>
                  <a:schemeClr val="tx1"/>
                </a:solidFill>
              </a:rPr>
              <a:t>년 청소년육성법을 대치하는 청소년기본법제정</a:t>
            </a:r>
            <a:endParaRPr lang="en-US" altLang="ko-KR" sz="1200" dirty="0" smtClean="0">
              <a:solidFill>
                <a:schemeClr val="tx1"/>
              </a:solidFill>
            </a:endParaRPr>
          </a:p>
        </p:txBody>
      </p:sp>
      <p:sp>
        <p:nvSpPr>
          <p:cNvPr id="14" name="오각형 13"/>
          <p:cNvSpPr/>
          <p:nvPr/>
        </p:nvSpPr>
        <p:spPr>
          <a:xfrm>
            <a:off x="2770174" y="4190210"/>
            <a:ext cx="2716628" cy="75390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1991</a:t>
            </a:r>
            <a:r>
              <a:rPr lang="ko-KR" altLang="en-US" sz="1200" dirty="0" err="1" smtClean="0">
                <a:solidFill>
                  <a:schemeClr val="tx1"/>
                </a:solidFill>
              </a:rPr>
              <a:t>년한국청소년기본계획수립</a:t>
            </a:r>
            <a:r>
              <a:rPr lang="ko-KR" altLang="en-US" sz="1200" dirty="0" smtClean="0">
                <a:solidFill>
                  <a:schemeClr val="tx1"/>
                </a:solidFill>
              </a:rPr>
              <a:t> 긍정적인 청소년육성정책으로 전환본격적인 청소년육성정책이 발아되기 시작</a:t>
            </a:r>
            <a:endParaRPr lang="en-US" altLang="ko-KR" sz="1200" dirty="0" smtClean="0">
              <a:solidFill>
                <a:schemeClr val="tx1"/>
              </a:solidFill>
            </a:endParaRPr>
          </a:p>
        </p:txBody>
      </p:sp>
      <p:cxnSp>
        <p:nvCxnSpPr>
          <p:cNvPr id="16" name="직선 화살표 연결선 15"/>
          <p:cNvCxnSpPr>
            <a:stCxn id="10" idx="3"/>
            <a:endCxn id="12" idx="1"/>
          </p:cNvCxnSpPr>
          <p:nvPr/>
        </p:nvCxnSpPr>
        <p:spPr>
          <a:xfrm>
            <a:off x="2690798" y="3592868"/>
            <a:ext cx="2936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오각형 28"/>
          <p:cNvSpPr/>
          <p:nvPr/>
        </p:nvSpPr>
        <p:spPr>
          <a:xfrm>
            <a:off x="6020570" y="4118772"/>
            <a:ext cx="3377430" cy="75390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ko-KR" altLang="en-US" sz="1200" dirty="0" err="1" smtClean="0">
                <a:solidFill>
                  <a:schemeClr val="tx1"/>
                </a:solidFill>
              </a:rPr>
              <a:t>헌법제</a:t>
            </a:r>
            <a:r>
              <a:rPr lang="en-US" altLang="ko-KR" sz="1200" dirty="0" smtClean="0">
                <a:solidFill>
                  <a:schemeClr val="tx1"/>
                </a:solidFill>
              </a:rPr>
              <a:t>34</a:t>
            </a:r>
            <a:r>
              <a:rPr lang="ko-KR" altLang="en-US" sz="1200" dirty="0" smtClean="0">
                <a:solidFill>
                  <a:schemeClr val="tx1"/>
                </a:solidFill>
              </a:rPr>
              <a:t>조 </a:t>
            </a:r>
            <a:r>
              <a:rPr lang="ko-KR" altLang="en-US" sz="1200" dirty="0" err="1" smtClean="0">
                <a:solidFill>
                  <a:schemeClr val="tx1"/>
                </a:solidFill>
              </a:rPr>
              <a:t>모든국민은</a:t>
            </a:r>
            <a:r>
              <a:rPr lang="ko-KR" altLang="en-US" sz="1200" dirty="0" smtClean="0">
                <a:solidFill>
                  <a:schemeClr val="tx1"/>
                </a:solidFill>
              </a:rPr>
              <a:t> 인간다운생활을 할 권리를 가진다</a:t>
            </a:r>
            <a:endParaRPr lang="en-US" altLang="ko-KR" sz="1200" dirty="0" smtClean="0">
              <a:solidFill>
                <a:schemeClr val="tx1"/>
              </a:solidFill>
            </a:endParaRPr>
          </a:p>
          <a:p>
            <a:r>
              <a:rPr lang="ko-KR" altLang="en-US" sz="1200" dirty="0" smtClean="0">
                <a:solidFill>
                  <a:schemeClr val="tx1"/>
                </a:solidFill>
              </a:rPr>
              <a:t>국가는 노인과 청소년의 복지향상을 위한 정책을 실시할 의무를 가진다</a:t>
            </a:r>
            <a:endParaRPr lang="en-US" altLang="ko-KR" sz="1200" dirty="0" smtClean="0">
              <a:solidFill>
                <a:schemeClr val="tx1"/>
              </a:solidFill>
            </a:endParaRPr>
          </a:p>
        </p:txBody>
      </p:sp>
      <p:sp>
        <p:nvSpPr>
          <p:cNvPr id="33" name="오각형 32"/>
          <p:cNvSpPr/>
          <p:nvPr/>
        </p:nvSpPr>
        <p:spPr>
          <a:xfrm>
            <a:off x="6770702" y="3404392"/>
            <a:ext cx="2055827"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1990</a:t>
            </a:r>
            <a:r>
              <a:rPr lang="ko-KR" altLang="en-US" sz="1200" dirty="0" smtClean="0">
                <a:solidFill>
                  <a:schemeClr val="tx1"/>
                </a:solidFill>
              </a:rPr>
              <a:t>년 청소년헌장 선포</a:t>
            </a:r>
            <a:endParaRPr lang="en-US" altLang="ko-KR" sz="1200" dirty="0" smtClean="0">
              <a:solidFill>
                <a:schemeClr val="tx1"/>
              </a:solidFill>
            </a:endParaRPr>
          </a:p>
        </p:txBody>
      </p:sp>
      <p:cxnSp>
        <p:nvCxnSpPr>
          <p:cNvPr id="37" name="직선 화살표 연결선 36"/>
          <p:cNvCxnSpPr>
            <a:stCxn id="12" idx="3"/>
            <a:endCxn id="33" idx="1"/>
          </p:cNvCxnSpPr>
          <p:nvPr/>
        </p:nvCxnSpPr>
        <p:spPr>
          <a:xfrm>
            <a:off x="5334004" y="3592868"/>
            <a:ext cx="143669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hape 38"/>
          <p:cNvCxnSpPr>
            <a:stCxn id="33" idx="3"/>
            <a:endCxn id="13" idx="1"/>
          </p:cNvCxnSpPr>
          <p:nvPr/>
        </p:nvCxnSpPr>
        <p:spPr>
          <a:xfrm flipH="1">
            <a:off x="412720" y="3592868"/>
            <a:ext cx="8413809" cy="857256"/>
          </a:xfrm>
          <a:prstGeom prst="bentConnector5">
            <a:avLst>
              <a:gd name="adj1" fmla="val -2717"/>
              <a:gd name="adj2" fmla="val 50000"/>
              <a:gd name="adj3" fmla="val 102717"/>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직선 화살표 연결선 40"/>
          <p:cNvCxnSpPr>
            <a:stCxn id="13" idx="3"/>
            <a:endCxn id="14" idx="1"/>
          </p:cNvCxnSpPr>
          <p:nvPr/>
        </p:nvCxnSpPr>
        <p:spPr>
          <a:xfrm>
            <a:off x="2762236" y="4450124"/>
            <a:ext cx="7938" cy="1170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직선 화살표 연결선 42"/>
          <p:cNvCxnSpPr>
            <a:stCxn id="14" idx="3"/>
            <a:endCxn id="29" idx="1"/>
          </p:cNvCxnSpPr>
          <p:nvPr/>
        </p:nvCxnSpPr>
        <p:spPr>
          <a:xfrm flipV="1">
            <a:off x="5486802" y="4495723"/>
            <a:ext cx="533768"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오각형 48"/>
          <p:cNvSpPr/>
          <p:nvPr/>
        </p:nvSpPr>
        <p:spPr>
          <a:xfrm>
            <a:off x="269844" y="5547532"/>
            <a:ext cx="2349516"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1993</a:t>
            </a:r>
            <a:r>
              <a:rPr lang="ko-KR" altLang="en-US" sz="1200" dirty="0" smtClean="0">
                <a:solidFill>
                  <a:schemeClr val="tx1"/>
                </a:solidFill>
              </a:rPr>
              <a:t>청소년육성</a:t>
            </a:r>
            <a:r>
              <a:rPr lang="en-US" altLang="ko-KR" sz="1200" dirty="0" smtClean="0">
                <a:solidFill>
                  <a:schemeClr val="tx1"/>
                </a:solidFill>
              </a:rPr>
              <a:t>5</a:t>
            </a:r>
            <a:r>
              <a:rPr lang="ko-KR" altLang="en-US" sz="1200" dirty="0" err="1" smtClean="0">
                <a:solidFill>
                  <a:schemeClr val="tx1"/>
                </a:solidFill>
              </a:rPr>
              <a:t>개년개획시작</a:t>
            </a:r>
            <a:r>
              <a:rPr lang="ko-KR" altLang="en-US" sz="1200" dirty="0" smtClean="0">
                <a:solidFill>
                  <a:schemeClr val="tx1"/>
                </a:solidFill>
              </a:rPr>
              <a:t> 지금은</a:t>
            </a:r>
            <a:r>
              <a:rPr lang="en-US" altLang="ko-KR" sz="1200" dirty="0" smtClean="0">
                <a:solidFill>
                  <a:schemeClr val="tx1"/>
                </a:solidFill>
              </a:rPr>
              <a:t>4</a:t>
            </a:r>
            <a:r>
              <a:rPr lang="ko-KR" altLang="en-US" sz="1200" dirty="0" smtClean="0">
                <a:solidFill>
                  <a:schemeClr val="tx1"/>
                </a:solidFill>
              </a:rPr>
              <a:t>차</a:t>
            </a:r>
            <a:r>
              <a:rPr lang="en-US" altLang="ko-KR" sz="1200" dirty="0" smtClean="0">
                <a:solidFill>
                  <a:schemeClr val="tx1"/>
                </a:solidFill>
              </a:rPr>
              <a:t>08</a:t>
            </a:r>
            <a:r>
              <a:rPr lang="ko-KR" altLang="en-US" sz="1200" dirty="0" smtClean="0">
                <a:solidFill>
                  <a:schemeClr val="tx1"/>
                </a:solidFill>
              </a:rPr>
              <a:t>년</a:t>
            </a:r>
            <a:r>
              <a:rPr lang="en-US" altLang="ko-KR" sz="1200" dirty="0" smtClean="0">
                <a:solidFill>
                  <a:schemeClr val="tx1"/>
                </a:solidFill>
              </a:rPr>
              <a:t>-12</a:t>
            </a:r>
            <a:r>
              <a:rPr lang="ko-KR" altLang="en-US" sz="1200" dirty="0" smtClean="0">
                <a:solidFill>
                  <a:schemeClr val="tx1"/>
                </a:solidFill>
              </a:rPr>
              <a:t>년</a:t>
            </a:r>
            <a:endParaRPr lang="en-US" altLang="ko-KR" sz="1200" dirty="0" smtClean="0">
              <a:solidFill>
                <a:schemeClr val="tx1"/>
              </a:solidFill>
            </a:endParaRPr>
          </a:p>
        </p:txBody>
      </p:sp>
      <p:sp>
        <p:nvSpPr>
          <p:cNvPr id="50" name="오각형 49"/>
          <p:cNvSpPr/>
          <p:nvPr/>
        </p:nvSpPr>
        <p:spPr>
          <a:xfrm>
            <a:off x="2984488" y="5547532"/>
            <a:ext cx="2569784"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1997</a:t>
            </a:r>
            <a:r>
              <a:rPr lang="ko-KR" altLang="en-US" sz="1200" dirty="0" smtClean="0">
                <a:solidFill>
                  <a:schemeClr val="tx1"/>
                </a:solidFill>
              </a:rPr>
              <a:t>청소년보호법제정</a:t>
            </a:r>
            <a:r>
              <a:rPr lang="en-US" altLang="ko-KR" sz="1200" dirty="0" smtClean="0">
                <a:solidFill>
                  <a:schemeClr val="tx1"/>
                </a:solidFill>
              </a:rPr>
              <a:t>1997 </a:t>
            </a:r>
            <a:r>
              <a:rPr lang="ko-KR" altLang="en-US" sz="1200" dirty="0" smtClean="0">
                <a:solidFill>
                  <a:schemeClr val="tx1"/>
                </a:solidFill>
              </a:rPr>
              <a:t>청소년보호위원회 문화체육부소속</a:t>
            </a:r>
            <a:endParaRPr lang="en-US" altLang="ko-KR" sz="1200" dirty="0" smtClean="0">
              <a:solidFill>
                <a:schemeClr val="tx1"/>
              </a:solidFill>
            </a:endParaRPr>
          </a:p>
        </p:txBody>
      </p:sp>
      <p:sp>
        <p:nvSpPr>
          <p:cNvPr id="51" name="오각형 50"/>
          <p:cNvSpPr/>
          <p:nvPr/>
        </p:nvSpPr>
        <p:spPr>
          <a:xfrm>
            <a:off x="6127760" y="5404656"/>
            <a:ext cx="2349516"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1998</a:t>
            </a:r>
            <a:r>
              <a:rPr lang="ko-KR" altLang="en-US" sz="1200" dirty="0" smtClean="0">
                <a:solidFill>
                  <a:schemeClr val="tx1"/>
                </a:solidFill>
              </a:rPr>
              <a:t>년 청소년보호위원회는 </a:t>
            </a:r>
            <a:r>
              <a:rPr lang="ko-KR" altLang="en-US" sz="1200" dirty="0" err="1" smtClean="0">
                <a:solidFill>
                  <a:schemeClr val="tx1"/>
                </a:solidFill>
              </a:rPr>
              <a:t>국무총리실로이관</a:t>
            </a:r>
            <a:endParaRPr lang="en-US" altLang="ko-KR" sz="1200" dirty="0" smtClean="0">
              <a:solidFill>
                <a:schemeClr val="tx1"/>
              </a:solidFill>
            </a:endParaRPr>
          </a:p>
        </p:txBody>
      </p:sp>
      <p:sp>
        <p:nvSpPr>
          <p:cNvPr id="52" name="오각형 51"/>
          <p:cNvSpPr/>
          <p:nvPr/>
        </p:nvSpPr>
        <p:spPr>
          <a:xfrm>
            <a:off x="55530" y="6619102"/>
            <a:ext cx="2349516" cy="376952"/>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2004</a:t>
            </a:r>
            <a:r>
              <a:rPr lang="ko-KR" altLang="en-US" sz="1200" dirty="0" smtClean="0">
                <a:solidFill>
                  <a:schemeClr val="tx1"/>
                </a:solidFill>
              </a:rPr>
              <a:t>년 청소년 기본법전면개정</a:t>
            </a:r>
            <a:endParaRPr lang="en-US" altLang="ko-KR" sz="1200" dirty="0" smtClean="0">
              <a:solidFill>
                <a:schemeClr val="tx1"/>
              </a:solidFill>
            </a:endParaRPr>
          </a:p>
        </p:txBody>
      </p:sp>
      <p:sp>
        <p:nvSpPr>
          <p:cNvPr id="53" name="오각형 52"/>
          <p:cNvSpPr/>
          <p:nvPr/>
        </p:nvSpPr>
        <p:spPr>
          <a:xfrm>
            <a:off x="2412984" y="6404788"/>
            <a:ext cx="2349516" cy="527731"/>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2004</a:t>
            </a:r>
            <a:r>
              <a:rPr lang="ko-KR" altLang="en-US" sz="1200" dirty="0" smtClean="0">
                <a:solidFill>
                  <a:schemeClr val="tx1"/>
                </a:solidFill>
              </a:rPr>
              <a:t>년 청소년활동진흥법제정 주</a:t>
            </a:r>
            <a:r>
              <a:rPr lang="en-US" altLang="ko-KR" sz="1200" dirty="0" smtClean="0">
                <a:solidFill>
                  <a:schemeClr val="tx1"/>
                </a:solidFill>
              </a:rPr>
              <a:t>5</a:t>
            </a:r>
            <a:r>
              <a:rPr lang="ko-KR" altLang="en-US" sz="1200" dirty="0" smtClean="0">
                <a:solidFill>
                  <a:schemeClr val="tx1"/>
                </a:solidFill>
              </a:rPr>
              <a:t>일 수업 청소년수련황동인증제</a:t>
            </a:r>
            <a:endParaRPr lang="en-US" altLang="ko-KR" sz="1200" dirty="0" smtClean="0">
              <a:solidFill>
                <a:schemeClr val="tx1"/>
              </a:solidFill>
            </a:endParaRPr>
          </a:p>
        </p:txBody>
      </p:sp>
      <p:sp>
        <p:nvSpPr>
          <p:cNvPr id="54" name="오각형 53"/>
          <p:cNvSpPr/>
          <p:nvPr/>
        </p:nvSpPr>
        <p:spPr>
          <a:xfrm>
            <a:off x="4770438" y="6709682"/>
            <a:ext cx="2349516" cy="527731"/>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2004</a:t>
            </a:r>
            <a:r>
              <a:rPr lang="ko-KR" altLang="en-US" sz="1200" dirty="0" smtClean="0">
                <a:solidFill>
                  <a:schemeClr val="tx1"/>
                </a:solidFill>
              </a:rPr>
              <a:t>년 </a:t>
            </a:r>
            <a:r>
              <a:rPr lang="ko-KR" altLang="en-US" sz="1200" dirty="0" err="1" smtClean="0">
                <a:solidFill>
                  <a:schemeClr val="tx1"/>
                </a:solidFill>
              </a:rPr>
              <a:t>청소년복지지원법제정</a:t>
            </a:r>
            <a:endParaRPr lang="en-US" altLang="ko-KR" sz="1200" dirty="0" smtClean="0">
              <a:solidFill>
                <a:schemeClr val="tx1"/>
              </a:solidFill>
            </a:endParaRPr>
          </a:p>
        </p:txBody>
      </p:sp>
      <p:sp>
        <p:nvSpPr>
          <p:cNvPr id="55" name="오각형 54"/>
          <p:cNvSpPr/>
          <p:nvPr/>
        </p:nvSpPr>
        <p:spPr>
          <a:xfrm>
            <a:off x="6199198" y="6190474"/>
            <a:ext cx="2349516" cy="527731"/>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2005</a:t>
            </a:r>
            <a:r>
              <a:rPr lang="ko-KR" altLang="en-US" sz="1200" dirty="0" smtClean="0">
                <a:solidFill>
                  <a:schemeClr val="tx1"/>
                </a:solidFill>
              </a:rPr>
              <a:t>년 청소년위원회발족</a:t>
            </a:r>
            <a:endParaRPr lang="en-US" altLang="ko-KR" sz="1200" dirty="0" smtClean="0">
              <a:solidFill>
                <a:schemeClr val="tx1"/>
              </a:solidFill>
            </a:endParaRPr>
          </a:p>
        </p:txBody>
      </p:sp>
      <p:sp>
        <p:nvSpPr>
          <p:cNvPr id="56" name="오각형 55"/>
          <p:cNvSpPr/>
          <p:nvPr/>
        </p:nvSpPr>
        <p:spPr>
          <a:xfrm>
            <a:off x="7064392" y="6709682"/>
            <a:ext cx="2349516" cy="527731"/>
          </a:xfrm>
          <a:prstGeom prst="homePlat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056" tIns="47528" rIns="95056" bIns="47528"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ko-KR" sz="1200" dirty="0" smtClean="0">
                <a:solidFill>
                  <a:schemeClr val="tx1"/>
                </a:solidFill>
              </a:rPr>
              <a:t>2005</a:t>
            </a:r>
            <a:r>
              <a:rPr lang="ko-KR" altLang="en-US" sz="1200" dirty="0" smtClean="0">
                <a:solidFill>
                  <a:schemeClr val="tx1"/>
                </a:solidFill>
              </a:rPr>
              <a:t>년 국가청소년위원회로명칭변경</a:t>
            </a:r>
            <a:endParaRPr lang="en-US" altLang="ko-KR" sz="1200" dirty="0" smtClean="0">
              <a:solidFill>
                <a:schemeClr val="tx1"/>
              </a:solidFill>
            </a:endParaRPr>
          </a:p>
        </p:txBody>
      </p:sp>
      <p:cxnSp>
        <p:nvCxnSpPr>
          <p:cNvPr id="58" name="직선 화살표 연결선 57"/>
          <p:cNvCxnSpPr>
            <a:stCxn id="49" idx="3"/>
            <a:endCxn id="50" idx="1"/>
          </p:cNvCxnSpPr>
          <p:nvPr/>
        </p:nvCxnSpPr>
        <p:spPr>
          <a:xfrm>
            <a:off x="2619360" y="5736008"/>
            <a:ext cx="3651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직선 화살표 연결선 59"/>
          <p:cNvCxnSpPr>
            <a:stCxn id="50" idx="3"/>
            <a:endCxn id="51" idx="1"/>
          </p:cNvCxnSpPr>
          <p:nvPr/>
        </p:nvCxnSpPr>
        <p:spPr>
          <a:xfrm flipV="1">
            <a:off x="5554272" y="5593132"/>
            <a:ext cx="573488"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TotalTime>
  <Words>1414</Words>
  <Application>Microsoft Office PowerPoint</Application>
  <PresentationFormat>사용자 지정</PresentationFormat>
  <Paragraphs>218</Paragraphs>
  <Slides>15</Slides>
  <Notes>2</Notes>
  <HiddenSlides>0</HiddenSlides>
  <MMClips>0</MMClips>
  <ScaleCrop>false</ScaleCrop>
  <HeadingPairs>
    <vt:vector size="4" baseType="variant">
      <vt:variant>
        <vt:lpstr>테마</vt:lpstr>
      </vt:variant>
      <vt:variant>
        <vt:i4>1</vt:i4>
      </vt:variant>
      <vt:variant>
        <vt:lpstr>슬라이드 제목</vt:lpstr>
      </vt:variant>
      <vt:variant>
        <vt:i4>15</vt:i4>
      </vt:variant>
    </vt:vector>
  </HeadingPairs>
  <TitlesOfParts>
    <vt:vector size="16" baseType="lpstr">
      <vt:lpstr>Office 테마</vt:lpstr>
      <vt:lpstr>제1강1 청소년기의 발달적 특성과 청소년육서에 주는 시사점</vt:lpstr>
      <vt:lpstr>제1강2--청소년의 범위</vt:lpstr>
      <vt:lpstr>제1강3 청소년의 개념적 특징</vt:lpstr>
      <vt:lpstr>제1강4 청소년기의 발달적 특성</vt:lpstr>
      <vt:lpstr>제2강 청소년육성의개념과 내용</vt:lpstr>
      <vt:lpstr>제2강2 학교교육과 청소년교육의 비교</vt:lpstr>
      <vt:lpstr>제2강3 청소년육성의 내용</vt:lpstr>
      <vt:lpstr>제3강 청소년 정책의 의의와 형성과정</vt:lpstr>
      <vt:lpstr>제4강 청소년 육성정책의 역사</vt:lpstr>
      <vt:lpstr>제1차 청소년육성5개년계획1993-1997</vt:lpstr>
      <vt:lpstr>제3차 청소년육성5개년계획2003-2007노무현대통령</vt:lpstr>
      <vt:lpstr>청소년헌장—권리와 책임</vt:lpstr>
      <vt:lpstr>제5강 청소년 육성행정의 특성</vt:lpstr>
      <vt:lpstr>청소년 육성행정의 원칙</vt:lpstr>
      <vt:lpstr>제6강 청소년 육성재정</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제4강 청소년 육성정책의 역사</dc:title>
  <dc:creator>A</dc:creator>
  <cp:lastModifiedBy>A</cp:lastModifiedBy>
  <cp:revision>35</cp:revision>
  <dcterms:created xsi:type="dcterms:W3CDTF">2009-10-22T10:23:52Z</dcterms:created>
  <dcterms:modified xsi:type="dcterms:W3CDTF">2009-10-24T08:37:42Z</dcterms:modified>
</cp:coreProperties>
</file>