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69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76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72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173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435" r:id="rId3"/>
    <p:sldId id="309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10" r:id="rId16"/>
    <p:sldId id="311" r:id="rId17"/>
    <p:sldId id="257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99" r:id="rId38"/>
    <p:sldId id="300" r:id="rId39"/>
    <p:sldId id="301" r:id="rId40"/>
    <p:sldId id="305" r:id="rId41"/>
    <p:sldId id="304" r:id="rId42"/>
    <p:sldId id="307" r:id="rId43"/>
    <p:sldId id="303" r:id="rId44"/>
    <p:sldId id="302" r:id="rId45"/>
    <p:sldId id="306" r:id="rId46"/>
    <p:sldId id="308" r:id="rId47"/>
    <p:sldId id="281" r:id="rId48"/>
    <p:sldId id="280" r:id="rId49"/>
    <p:sldId id="276" r:id="rId50"/>
    <p:sldId id="297" r:id="rId51"/>
    <p:sldId id="279" r:id="rId52"/>
    <p:sldId id="282" r:id="rId53"/>
    <p:sldId id="284" r:id="rId54"/>
    <p:sldId id="285" r:id="rId55"/>
    <p:sldId id="274" r:id="rId56"/>
    <p:sldId id="283" r:id="rId57"/>
    <p:sldId id="298" r:id="rId58"/>
    <p:sldId id="277" r:id="rId59"/>
    <p:sldId id="278" r:id="rId60"/>
    <p:sldId id="275" r:id="rId61"/>
    <p:sldId id="264" r:id="rId62"/>
    <p:sldId id="265" r:id="rId63"/>
    <p:sldId id="258" r:id="rId64"/>
    <p:sldId id="260" r:id="rId65"/>
    <p:sldId id="261" r:id="rId66"/>
    <p:sldId id="259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419" r:id="rId114"/>
    <p:sldId id="420" r:id="rId115"/>
    <p:sldId id="421" r:id="rId116"/>
    <p:sldId id="422" r:id="rId117"/>
    <p:sldId id="432" r:id="rId118"/>
    <p:sldId id="433" r:id="rId119"/>
    <p:sldId id="434" r:id="rId120"/>
    <p:sldId id="423" r:id="rId121"/>
    <p:sldId id="424" r:id="rId122"/>
    <p:sldId id="425" r:id="rId123"/>
    <p:sldId id="426" r:id="rId124"/>
    <p:sldId id="427" r:id="rId125"/>
    <p:sldId id="428" r:id="rId126"/>
    <p:sldId id="429" r:id="rId127"/>
    <p:sldId id="430" r:id="rId128"/>
    <p:sldId id="431" r:id="rId129"/>
    <p:sldId id="369" r:id="rId130"/>
    <p:sldId id="370" r:id="rId131"/>
    <p:sldId id="371" r:id="rId132"/>
    <p:sldId id="372" r:id="rId133"/>
    <p:sldId id="373" r:id="rId134"/>
    <p:sldId id="374" r:id="rId135"/>
    <p:sldId id="375" r:id="rId136"/>
    <p:sldId id="376" r:id="rId137"/>
    <p:sldId id="377" r:id="rId138"/>
    <p:sldId id="403" r:id="rId139"/>
    <p:sldId id="404" r:id="rId140"/>
    <p:sldId id="405" r:id="rId141"/>
    <p:sldId id="406" r:id="rId142"/>
    <p:sldId id="407" r:id="rId143"/>
    <p:sldId id="408" r:id="rId144"/>
    <p:sldId id="410" r:id="rId145"/>
    <p:sldId id="411" r:id="rId146"/>
    <p:sldId id="412" r:id="rId147"/>
    <p:sldId id="413" r:id="rId148"/>
    <p:sldId id="409" r:id="rId149"/>
    <p:sldId id="378" r:id="rId150"/>
    <p:sldId id="379" r:id="rId151"/>
    <p:sldId id="380" r:id="rId152"/>
    <p:sldId id="381" r:id="rId153"/>
    <p:sldId id="382" r:id="rId154"/>
    <p:sldId id="383" r:id="rId155"/>
    <p:sldId id="384" r:id="rId156"/>
    <p:sldId id="385" r:id="rId157"/>
    <p:sldId id="393" r:id="rId158"/>
    <p:sldId id="414" r:id="rId159"/>
    <p:sldId id="415" r:id="rId160"/>
    <p:sldId id="416" r:id="rId161"/>
    <p:sldId id="417" r:id="rId162"/>
    <p:sldId id="418" r:id="rId163"/>
    <p:sldId id="386" r:id="rId164"/>
    <p:sldId id="387" r:id="rId165"/>
    <p:sldId id="388" r:id="rId166"/>
    <p:sldId id="389" r:id="rId167"/>
    <p:sldId id="390" r:id="rId168"/>
    <p:sldId id="391" r:id="rId169"/>
    <p:sldId id="392" r:id="rId170"/>
    <p:sldId id="394" r:id="rId171"/>
    <p:sldId id="395" r:id="rId172"/>
    <p:sldId id="397" r:id="rId173"/>
    <p:sldId id="398" r:id="rId174"/>
    <p:sldId id="396" r:id="rId175"/>
    <p:sldId id="399" r:id="rId176"/>
    <p:sldId id="400" r:id="rId177"/>
    <p:sldId id="401" r:id="rId178"/>
    <p:sldId id="402" r:id="rId17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3" autoAdjust="0"/>
    <p:restoredTop sz="94660"/>
  </p:normalViewPr>
  <p:slideViewPr>
    <p:cSldViewPr>
      <p:cViewPr varScale="1">
        <p:scale>
          <a:sx n="77" d="100"/>
          <a:sy n="77" d="100"/>
        </p:scale>
        <p:origin x="-9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80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E1F3E2-105A-4CA4-9CB0-F85C7CC4978B}" type="datetimeFigureOut">
              <a:rPr lang="ko-KR" altLang="en-US" smtClean="0"/>
              <a:t>2012-10-19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4AEB10-B6BE-4D06-AB14-637C34F0FF3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12wslw5_5s" TargetMode="External"/><Relationship Id="rId2" Type="http://schemas.openxmlformats.org/officeDocument/2006/relationships/hyperlink" Target="http://k.daum.net/qna/view.html?qid=4iicY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atechie.com/archives/category/gifted-2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http://world-gifted.org/wp/resources/members-newsletter/" TargetMode="Externa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family.com/school-family-articles/category/677-gifted-and-talented?limit=all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://classics.mit.edu/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.utexas.edu/amlit/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arl-hifi.com/06_Lit_Archive/Lit_Archive.html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xists.org/subject/art/literature/children/index.htm" TargetMode="Externa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ardian.co.uk/books/booksblog/2009/jun/22/literary-archives" TargetMode="Externa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hyperlink" Target="http://web.ku.edu/~idea/" TargetMode="Externa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://accent.gmu.ed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amblog.com/382" TargetMode="Externa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://engsub.tumblr.com/" TargetMode="Externa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.net/~markhow/englishros.htm" TargetMode="Externa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ntersonnenwende.com/scriptorium/english/archivesindex.html" TargetMode="Externa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lecturesonenglis00reedrich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chinese_u_lectures" TargetMode="Externa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aseankorea.org/?tag=english-lecture" TargetMode="Externa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radio4/features/the-reith-lectures/archive/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s.upenn.edu/home/news/sixtysec_lectures_archive.html" TargetMode="Externa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onalarchives.gov.uk/rss/podcasts.xml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llo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reading.busanedu.net/r/sub1/sub11.jsp" TargetMode="Externa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tishcouncil.org/professionals-podcast-english-listening-downloads-archive.htm" TargetMode="Externa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tishcouncil.org/professionals-podcast-english-listening-downloads-archive.htm" TargetMode="Externa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mira.edu/academics/distinctive_programs/twain_center/trouble_at_eight/recordings" TargetMode="Externa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hyperlink" Target="http://slk.au.dk/en/nyheder/eventarchive/" TargetMode="Externa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sarchive.org/" TargetMode="Externa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hyperlink" Target="http://oedb.org/library/features/236-open-courseware-collections" TargetMode="Externa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hyperlink" Target="http://front.math.ucdavis.ed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ulnara.net/main.php?pcd=6.12.87." TargetMode="Externa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s.math.utk.edu/" TargetMode="Externa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rchive/math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hyperlink" Target="http://xxx.lanl.gov/archive/math" TargetMode="Externa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-history.mcs.st-and.ac.uk/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msri" TargetMode="Externa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neu.edu/~suciu/archives.html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hyperlink" Target="http://mathforum.org/dr.math/tocs/series.high.html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bs.org/teachers/bookslinks/linkspages/math-archive.html" TargetMode="Externa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washington.edu/Seminars/Milliman/milliman-archives.php" TargetMode="Externa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ccs.edu/~math/vidarchive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ysicsforums.com/showthread.php?t=336324" TargetMode="Externa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Unizor_Math4Teens_Algebra_FG_002" TargetMode="Externa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://math.unca.edu/parsons-lecture/archive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LastLecturebyRandyPausch" TargetMode="Externa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nceton.edu/WebMedia/lectures" TargetMode="Externa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hyperlink" Target="http://freescienceonline.blogspot.com/2010_04_01_archive.html" TargetMode="Externa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naturalsciencec_higher_mathematics_peking" TargetMode="Externa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Lectures_on_Image_Processing" TargetMode="Externa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s.math.utk.edu/tutorials.html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hyperlink" Target="http://recmath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p97-GQ6YLU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hyperlink" Target="http://sss.sagepub.com/content" TargetMode="Externa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bs.org/teachers/bookslinks/linkspages/socialstudies-archive.html" TargetMode="Externa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ss.org/publications" TargetMode="Externa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studies.cartagena.es/" TargetMode="Externa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assubject.org/index.php/directory/profile/southern_california_library_for_social_studies_and_research" TargetMode="Externa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socialstudies00wildgoog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12.nysed.gov/apda/ss/samplers/archive.html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hyperlink" Target="http://pos.sagepub.com/content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nceton.edu/WebMedia/lectures" TargetMode="External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.ac.uk/schools-departments/humanities-soc-sci/news-events/lectures/inaugural-lectures/archive/series-10-1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vo.net/board/view/code/civoboard_01/codeNo/654" TargetMode="Externa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cobuild.com/education/public-lectures/public-lectures.html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ncs.ac.uk/ias/lectureseries/archivelectures.htm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hyperlink" Target="http://fhss.byu.edu/" TargetMode="Externa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encemag.org/content" TargetMode="Externa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hyperlink" Target="http://lsda.jsc.nasa.gov/" TargetMode="Externa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hyperlink" Target="http://www7.nationalacademies.org/archives/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ology.smu.edu/" TargetMode="Externa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hyperlink" Target="http://heasarc.gsfc.nasa.gov/" TargetMode="External"/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ll.com/trends/biochemical-sciences/archive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cars.org/filmarchive/index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keywui.chosun.com/contents/section.view.keywui?mvSeqnum=186726&amp;cateCategoryId=103&amp;cateSubCategoryId=88" TargetMode="External"/><Relationship Id="rId2" Type="http://schemas.openxmlformats.org/officeDocument/2006/relationships/hyperlink" Target="http://www.youtube.com/watch?v=ROhF0CiOOTY" TargetMode="Externa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://carnegiescience.edu/events/lectures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-edmunds.cam.ac.uk/cis/" TargetMode="External"/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fesci.dundee.ac.uk/seminars/named-lecture-archive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msri" TargetMode="Externa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hyperlink" Target="http://seas.harvard.edu/cooking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hyperlink" Target="http://filepedia.org/the-vocation-lectures" TargetMode="External"/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bsju.edu/CMS/Multimedia/Campus-Lectures.htm" TargetMode="External"/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hyperlink" Target="http://modernism.research.yale.edu/wiki/index.php/Politics_as_a_Vocation" TargetMode="External"/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tsem.edu/Offices/ConEd/index.aspx?id=263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.be/watch?v=8FFwWQ-CV9Y&amp;feature=related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2y37QZUqIx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8haLFZzwHe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3uNMuKdSZ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xZ-CRdqSx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user.chol.com/~nlmok/xe/196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Ebx5qeKf5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t0fi3yeLFU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XYfDS53wb0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qNG-A3nZU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GbYGwpo1Yk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Hq4pm-cnV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reer.go.kr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EvwBB4u04k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Thx-oEdEq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SFgEsFbxOE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wFkaj7QOfY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Uy6UO2Edis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ZBCc76auSA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LbwfxjXfQQ4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SMSnLSrbMs&amp;feature=related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7n3rsYM6PQ&amp;feature=related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2OQJo09YZ4&amp;feature=relate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f-blog.tistory.com/965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7P9B3Nv3Jo&amp;feature=related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NfAIzp-wu4&amp;feature=related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p0YWDrUII4&amp;feature=related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1HG6YndQd8&amp;feature=related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QYpWTmqCx4&amp;feature=related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wUTDcud8zg&amp;feature=related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eicenter/videos" TargetMode="External"/><Relationship Id="rId2" Type="http://schemas.openxmlformats.org/officeDocument/2006/relationships/hyperlink" Target="http://www.youtube.com/playlist?list=UUHbL45HF5ZcstyGkUkDs7Yw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6pOosJGNUw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G6ElrR7f9I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oXNbctOFVk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ni.co.kr/arti/society/schooling/442124.html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LpgnMEZLbY&amp;feature=related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MF2G8uYHYj8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tueJ9yOdRw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9x0CGPjYcI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kXxq89UMrk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jWlnOlQrHA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_X7LtrDN64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3lD-FCMDYHc&amp;feature=related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k8TBbsdgQQ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2lKb6rIiF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du.chosun.com/site/data/html_dir/2010/08/30/2010083000653.html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2a-IcFuq3M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worry21.kr/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worry21.kr/school/noworry_survey.html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fitness.brainworld.com/brainfitness/fitnessbasicthumbboardview.aspx?menucd=parentcoachissue&amp;contidx=7084&amp;schtype=schtitle&amp;schtext=&amp;pageno=1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C1FTvZSJDM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4Ssw80Hhbls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worry21.kr/2nd_jinro/20111102.pdf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englishnow.com/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hyperlink" Target="http://stari2.egloos.com/518837" TargetMode="Externa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://if-blog.tistory.com/39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angbi.com/child/data_bbs/data_sheet_01.asp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://kimgiyoung.com.ne.kr/study.html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://hes.gen.go.kr/spr_ceu_pc02_001.do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gosomin.com/39" TargetMode="External"/><Relationship Id="rId2" Type="http://schemas.openxmlformats.org/officeDocument/2006/relationships/hyperlink" Target="http://gosomin.com/attachment/cfile7.uf@137D61014C5C142438020B.hwp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wonmedia.co.kr/data/3/1.%EA%B5%90%EB%AC%B4%EB%B6%84%EC%9E%A5%EA%B0%81%EA%B3%84%EA%B3%84%ED%9A%8D/%EC%97%B0%EA%B5%AC%EB%B6%80/%ED%95%99%EC%8A%B5%EB%B6%80%EC%A7%84%EC%95%84%EC%A7%80%EB%8F%84%EA%B3%84%ED%9A%8D.hwp" TargetMode="Externa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ni.co.kr/arti/society/schooling/437312.html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://hotline1366.or.kr/board/bbs/board.php?bo_table=1366_data_sa&amp;wr_id=27932&amp;page=8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hyperlink" Target="http://v.daum.net/link/11995089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es24.com/24/goods/125577?scode=029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realda.or.kr/pds/paper/4-2-4.pdf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be.go.kr/download.do?attachId=vy6oup23-wylm-3qb7-qtnc-lgu5fy82gug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sa.hs.kr/sub_01/sub_06_1.php?id=pr&amp;boardCode=KSA&amp;mode=view&amp;idx=1659&amp;boardCode=KSA&amp;page=1" TargetMode="Externa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://edu.ceti.or.kr/hpg/lms/CourseGuideDetail.do;jsessionid=9l7y1EufpnR8HbVhMdRWSR3THy0EuePJ1SZfYlLr5vtJJHuseVrdjZEaDjyqjQNz.nest-was2_servlet_homepage3?seqCurm=135026&amp;menuId=MNU_0000000000000543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net.or.kr/mathnet/kms_tex/982354.pdf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://learning.snu.ac.kr/edpsych/m2_s2.htm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://user.chol.com/~ggsun/gyojik44.html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e.go.kr/icepart/04/science01.asp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alent.or.kr/talent/talent_007.asp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e.ac.kr/Cafe/Controls/DownLoad.aspx?db=epBlogBoard&amp;BlogID=101&amp;file=%B1%B3%C0%B0%BF%A1+%C0%D6%BE%EE%BC%AD%C0%C7+%BC%F6%BF%F9%BC%BA%B0%FA+%C6%F2%B5%EE%BC%BA.hwp&amp;file2=COM201004020811393024.HWP&amp;attID=15988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ris.or.kr/upload/board01/727017383.pdf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://magazine.kcue.or.kr/last/popup.html?vol=151&amp;no=3632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://cmath.co.kr/cmath2/bbs/bbs.php?rn=1020050199&amp;page=2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creative.co.kr/write/116867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celerationinstitute.org/resources/policy_guidelines/Korean%20Guidelines.pdf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hrd.net/nhrd-app/jsp/tre0202.jsp?sSeq=20050185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://blog.daum.net/_blog/BlogView.do?blogid=07jYK&amp;articleno=88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://sheshe.tistory.com/329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://trendacademy.tistory.com/542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3xnzpLZg44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Cc4syTDZm8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moz.org/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hive.org/details/giftedgroupatmid011505mbp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://neurolearning.com/dyslexia_archive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 smtClean="0"/>
              <a:t>청소년이여</a:t>
            </a:r>
            <a:r>
              <a:rPr lang="en-US" altLang="ko-KR" sz="3200" dirty="0" smtClean="0"/>
              <a:t>!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>Lectures Archive</a:t>
            </a:r>
            <a:r>
              <a:rPr lang="ko-KR" altLang="en-US" sz="3200" dirty="0" smtClean="0"/>
              <a:t>로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ko-KR" altLang="en-US" sz="3200" dirty="0" smtClean="0"/>
              <a:t>꿈꾸고 보고  생각하고  쓰고  말하라</a:t>
            </a:r>
            <a:r>
              <a:rPr lang="en-US" altLang="ko-KR" sz="3200" dirty="0" smtClean="0"/>
              <a:t>!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altLang="ko-KR" dirty="0" smtClean="0"/>
          </a:p>
          <a:p>
            <a:r>
              <a:rPr lang="ko-KR" altLang="en-US" sz="8000" dirty="0" smtClean="0"/>
              <a:t>꿈을 펼치기 위해 말하고 쓰세요  </a:t>
            </a:r>
            <a:endParaRPr lang="en-US" altLang="ko-KR" sz="8000" dirty="0" smtClean="0"/>
          </a:p>
          <a:p>
            <a:r>
              <a:rPr lang="ko-KR" altLang="en-US" sz="8000" dirty="0" smtClean="0"/>
              <a:t>하이퍼링크 </a:t>
            </a:r>
            <a:r>
              <a:rPr lang="en-US" altLang="ko-KR" sz="8000" dirty="0" smtClean="0"/>
              <a:t>By </a:t>
            </a:r>
            <a:r>
              <a:rPr lang="ko-KR" altLang="en-US" sz="8000" dirty="0" smtClean="0"/>
              <a:t> </a:t>
            </a:r>
            <a:r>
              <a:rPr lang="en-US" altLang="ko-KR" sz="8000" dirty="0" smtClean="0">
                <a:hlinkClick r:id="rId2"/>
              </a:rPr>
              <a:t>http://www.aol.com</a:t>
            </a:r>
            <a:r>
              <a:rPr lang="en-US" altLang="ko-KR" sz="8000" dirty="0" smtClean="0">
                <a:hlinkClick r:id="rId2"/>
              </a:rPr>
              <a:t>/</a:t>
            </a:r>
            <a:endParaRPr lang="en-US" altLang="ko-KR" sz="8000" dirty="0" smtClean="0"/>
          </a:p>
          <a:p>
            <a:endParaRPr lang="ko-KR" altLang="en-US" sz="8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에듀팟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b="1" dirty="0" smtClean="0">
                <a:hlinkClick r:id="rId2"/>
              </a:rPr>
              <a:t>독서활동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에듀팟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b="1" dirty="0">
                <a:hlinkClick r:id="rId2"/>
              </a:rPr>
              <a:t>독서활동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dirty="0" err="1">
                <a:hlinkClick r:id="rId2"/>
              </a:rPr>
              <a:t>Daum</a:t>
            </a:r>
            <a:r>
              <a:rPr lang="en-US" altLang="ko-KR" dirty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지식</a:t>
            </a:r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6</a:t>
            </a:r>
            <a:r>
              <a:rPr lang="ko-KR" altLang="en-US" dirty="0">
                <a:hlinkClick r:id="rId3"/>
              </a:rPr>
              <a:t>강</a:t>
            </a:r>
            <a:r>
              <a:rPr lang="en-US" altLang="ko-KR" dirty="0">
                <a:hlinkClick r:id="rId3"/>
              </a:rPr>
              <a:t>.</a:t>
            </a:r>
            <a:r>
              <a:rPr lang="ko-KR" altLang="en-US" b="1" dirty="0">
                <a:hlinkClick r:id="rId3"/>
              </a:rPr>
              <a:t>독서활동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샘플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dirty="0" smtClean="0">
                <a:hlinkClick r:id="rId3"/>
              </a:rPr>
              <a:t>YouTube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Gifted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Be A Techie:) - </a:t>
            </a:r>
            <a:r>
              <a:rPr lang="en-US" altLang="ko-KR" b="1" dirty="0" smtClean="0">
                <a:hlinkClick r:id="rId2"/>
              </a:rPr>
              <a:t>Gifted </a:t>
            </a:r>
            <a:r>
              <a:rPr lang="en-US" altLang="ko-KR" b="1" dirty="0" smtClean="0">
                <a:hlinkClick r:id="rId2"/>
              </a:rPr>
              <a:t>Archive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Gifted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World </a:t>
            </a:r>
            <a:r>
              <a:rPr lang="en-US" altLang="ko-KR" b="1" dirty="0" smtClean="0">
                <a:hlinkClick r:id="rId2"/>
              </a:rPr>
              <a:t>Gifted</a:t>
            </a:r>
            <a:r>
              <a:rPr lang="en-US" altLang="ko-KR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Newsletter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Gifted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Gifted</a:t>
            </a:r>
            <a:r>
              <a:rPr lang="en-US" altLang="ko-KR" dirty="0" smtClean="0">
                <a:hlinkClick r:id="rId2"/>
              </a:rPr>
              <a:t> and Talented Article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dirty="0" smtClean="0">
                <a:hlinkClick r:id="rId2"/>
              </a:rPr>
              <a:t>SchoolFamily.com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Literacture</a:t>
            </a:r>
            <a:r>
              <a:rPr lang="en-US" altLang="ko-KR" dirty="0" smtClean="0"/>
              <a:t>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The Internet </a:t>
            </a:r>
            <a:r>
              <a:rPr lang="en-US" altLang="ko-KR" dirty="0" smtClean="0">
                <a:hlinkClick r:id="rId2"/>
              </a:rPr>
              <a:t>Classics&lt;</a:t>
            </a:r>
            <a:r>
              <a:rPr lang="en-US" altLang="ko-KR" dirty="0" err="1" smtClean="0">
                <a:hlinkClick r:id="rId2"/>
              </a:rPr>
              <a:t>mit</a:t>
            </a:r>
            <a:r>
              <a:rPr lang="en-US" altLang="ko-KR" dirty="0" smtClean="0">
                <a:hlinkClick r:id="rId2"/>
              </a:rPr>
              <a:t>&gt; </a:t>
            </a:r>
            <a:r>
              <a:rPr lang="en-US" altLang="ko-KR" b="1" dirty="0" smtClean="0">
                <a:hlinkClick r:id="rId2"/>
              </a:rPr>
              <a:t>Archive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Literacture</a:t>
            </a:r>
            <a:r>
              <a:rPr lang="en-US" altLang="ko-KR" dirty="0" smtClean="0"/>
              <a:t>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The American </a:t>
            </a:r>
            <a:r>
              <a:rPr lang="en-US" altLang="ko-KR" b="1" dirty="0" smtClean="0">
                <a:hlinkClick r:id="rId2"/>
              </a:rPr>
              <a:t>Literature 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Literacture</a:t>
            </a:r>
            <a:r>
              <a:rPr lang="en-US" altLang="ko-KR" dirty="0" smtClean="0"/>
              <a:t>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Literature Archives</a:t>
            </a:r>
            <a:r>
              <a:rPr lang="en-US" altLang="ko-KR" dirty="0" smtClean="0">
                <a:hlinkClick r:id="rId2"/>
              </a:rPr>
              <a:t> - PEARL </a:t>
            </a:r>
            <a:r>
              <a:rPr lang="en-US" altLang="ko-KR" dirty="0" err="1" smtClean="0">
                <a:hlinkClick r:id="rId2"/>
              </a:rPr>
              <a:t>HiFi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Literacture</a:t>
            </a:r>
            <a:r>
              <a:rPr lang="en-US" altLang="ko-KR" dirty="0" smtClean="0"/>
              <a:t>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Children's </a:t>
            </a:r>
            <a:r>
              <a:rPr lang="en-US" altLang="ko-KR" b="1" dirty="0" smtClean="0">
                <a:hlinkClick r:id="rId2"/>
              </a:rPr>
              <a:t>Literature 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Literacture</a:t>
            </a:r>
            <a:r>
              <a:rPr lang="en-US" altLang="ko-KR" dirty="0" smtClean="0"/>
              <a:t>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What will the </a:t>
            </a:r>
            <a:r>
              <a:rPr lang="en-US" altLang="ko-KR" b="1" dirty="0" smtClean="0">
                <a:hlinkClick r:id="rId2"/>
              </a:rPr>
              <a:t>literary archives</a:t>
            </a:r>
            <a:r>
              <a:rPr lang="en-US" altLang="ko-KR" dirty="0" smtClean="0">
                <a:hlinkClick r:id="rId2"/>
              </a:rPr>
              <a:t> of today's authors look like</a:t>
            </a:r>
            <a:r>
              <a:rPr lang="en-US" altLang="ko-KR" dirty="0" smtClean="0">
                <a:hlinkClick r:id="rId2"/>
              </a:rPr>
              <a:t>?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IDEA - The International Dialects Of </a:t>
            </a:r>
            <a:r>
              <a:rPr lang="en-US" altLang="ko-KR" b="1" dirty="0" smtClean="0">
                <a:hlinkClick r:id="rId2"/>
              </a:rPr>
              <a:t>English 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Speech Accent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다중지능 높이는 </a:t>
            </a:r>
            <a:r>
              <a:rPr lang="ko-KR" altLang="en-US" b="1" dirty="0" smtClean="0">
                <a:hlinkClick r:id="rId2"/>
              </a:rPr>
              <a:t>독서활동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>
                <a:hlinkClick r:id="rId2"/>
              </a:rPr>
              <a:t>교육정보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dirty="0">
                <a:hlinkClick r:id="rId2"/>
              </a:rPr>
              <a:t>다중지능 높이는 </a:t>
            </a:r>
            <a:r>
              <a:rPr lang="ko-KR" altLang="en-US" b="1" dirty="0">
                <a:hlinkClick r:id="rId2"/>
              </a:rPr>
              <a:t>독서활동</a:t>
            </a:r>
            <a:r>
              <a:rPr lang="ko-KR" altLang="en-US" dirty="0">
                <a:hlinkClick r:id="rId2"/>
              </a:rPr>
              <a:t> 이렇게 해라 </a:t>
            </a:r>
            <a:r>
              <a:rPr lang="en-US" altLang="ko-KR" dirty="0" smtClean="0">
                <a:hlinkClick r:id="rId2"/>
              </a:rPr>
              <a:t>-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English Archives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English</a:t>
            </a:r>
            <a:r>
              <a:rPr lang="en-US" altLang="ko-KR" dirty="0" smtClean="0">
                <a:hlinkClick r:id="rId2"/>
              </a:rPr>
              <a:t> Record Offices and </a:t>
            </a:r>
            <a:r>
              <a:rPr lang="en-US" altLang="ko-KR" b="1" dirty="0" smtClean="0">
                <a:hlinkClick r:id="rId2"/>
              </a:rPr>
              <a:t>Archives</a:t>
            </a:r>
            <a:r>
              <a:rPr lang="en-US" altLang="ko-KR" dirty="0" smtClean="0">
                <a:hlinkClick r:id="rId2"/>
              </a:rPr>
              <a:t> on the </a:t>
            </a:r>
            <a:r>
              <a:rPr lang="en-US" altLang="ko-KR" dirty="0" smtClean="0">
                <a:hlinkClick r:id="rId2"/>
              </a:rPr>
              <a:t>Web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Archives</a:t>
            </a:r>
            <a:r>
              <a:rPr lang="en-US" altLang="ko-KR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Index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on </a:t>
            </a:r>
            <a:r>
              <a:rPr lang="en-US" altLang="ko-KR" b="1" dirty="0" smtClean="0">
                <a:hlinkClick r:id="rId2"/>
              </a:rPr>
              <a:t>English</a:t>
            </a:r>
            <a:r>
              <a:rPr lang="en-US" altLang="ko-KR" dirty="0" smtClean="0">
                <a:hlinkClick r:id="rId2"/>
              </a:rPr>
              <a:t> history and tragic </a:t>
            </a:r>
            <a:r>
              <a:rPr lang="en-US" altLang="ko-KR" dirty="0" smtClean="0">
                <a:hlinkClick r:id="rId2"/>
              </a:rPr>
              <a:t>poetry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Chinese University </a:t>
            </a:r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: Free </a:t>
            </a:r>
            <a:r>
              <a:rPr lang="en-US" altLang="ko-KR" dirty="0" smtClean="0">
                <a:hlinkClick r:id="rId2"/>
              </a:rPr>
              <a:t>Education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ASEAN-Korea Centre - Tag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English </a:t>
            </a:r>
            <a:r>
              <a:rPr lang="en-US" altLang="ko-KR" b="1" dirty="0" smtClean="0">
                <a:hlinkClick r:id="rId2"/>
              </a:rPr>
              <a:t>lecture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BBC - Radio 4 - The Reith </a:t>
            </a:r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1948 - </a:t>
            </a:r>
            <a:r>
              <a:rPr lang="en-US" altLang="ko-KR" dirty="0" smtClean="0">
                <a:hlinkClick r:id="rId2"/>
              </a:rPr>
              <a:t>2011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60-Second </a:t>
            </a:r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| School of Arts &amp; Sciences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The National </a:t>
            </a:r>
            <a:r>
              <a:rPr lang="en-US" altLang="ko-KR" b="1" dirty="0" smtClean="0">
                <a:hlinkClick r:id="rId2"/>
              </a:rPr>
              <a:t>Archives</a:t>
            </a:r>
            <a:r>
              <a:rPr lang="en-US" altLang="ko-KR" dirty="0" smtClean="0">
                <a:hlinkClick r:id="rId2"/>
              </a:rPr>
              <a:t> Podcast </a:t>
            </a:r>
            <a:r>
              <a:rPr lang="en-US" altLang="ko-KR" dirty="0" smtClean="0">
                <a:hlinkClick r:id="rId2"/>
              </a:rPr>
              <a:t>Series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http://www.elllo.org</a:t>
            </a:r>
            <a:r>
              <a:rPr lang="en-US" altLang="ko-KR" dirty="0" smtClean="0">
                <a:hlinkClick r:id="rId2"/>
              </a:rPr>
              <a:t>/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독서</a:t>
            </a:r>
            <a:r>
              <a:rPr lang="ko-KR" altLang="en-US" dirty="0" smtClean="0">
                <a:hlinkClick r:id="rId2"/>
              </a:rPr>
              <a:t>교육종합지원시스템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시스템소개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b="1" dirty="0" smtClean="0">
                <a:hlinkClick r:id="rId2"/>
              </a:rPr>
              <a:t>독서</a:t>
            </a:r>
            <a:r>
              <a:rPr lang="ko-KR" altLang="en-US" dirty="0" smtClean="0">
                <a:hlinkClick r:id="rId2"/>
              </a:rPr>
              <a:t>교육종합지원시스템입니다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listening downloads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- British </a:t>
            </a:r>
            <a:r>
              <a:rPr lang="en-US" altLang="ko-KR" dirty="0" smtClean="0">
                <a:hlinkClick r:id="rId2"/>
              </a:rPr>
              <a:t>Council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listening downloads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- British </a:t>
            </a:r>
            <a:r>
              <a:rPr lang="en-US" altLang="ko-KR" dirty="0" smtClean="0">
                <a:hlinkClick r:id="rId2"/>
              </a:rPr>
              <a:t>Council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Lecture</a:t>
            </a:r>
            <a:r>
              <a:rPr lang="en-US" altLang="ko-KR" dirty="0" smtClean="0">
                <a:hlinkClick r:id="rId2"/>
              </a:rPr>
              <a:t> Recordings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- Elmira </a:t>
            </a:r>
            <a:r>
              <a:rPr lang="en-US" altLang="ko-KR" dirty="0" smtClean="0">
                <a:hlinkClick r:id="rId2"/>
              </a:rPr>
              <a:t>College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2011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Rudolf Steiner </a:t>
            </a:r>
            <a:r>
              <a:rPr lang="en-US" altLang="ko-KR" b="1" dirty="0" smtClean="0">
                <a:hlinkClick r:id="rId2"/>
              </a:rPr>
              <a:t>Archive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Take Any College Class for Free: 236 Open </a:t>
            </a:r>
            <a:r>
              <a:rPr lang="en-US" altLang="ko-KR" dirty="0" smtClean="0">
                <a:hlinkClick r:id="rId2"/>
              </a:rPr>
              <a:t>Courseware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English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Front for the </a:t>
            </a:r>
            <a:r>
              <a:rPr lang="en-US" altLang="ko-KR" b="1" dirty="0" smtClean="0">
                <a:hlinkClick r:id="rId2"/>
              </a:rPr>
              <a:t>Mathematics</a:t>
            </a:r>
            <a:r>
              <a:rPr lang="en-US" altLang="ko-KR" dirty="0" smtClean="0">
                <a:hlinkClick r:id="rId2"/>
              </a:rPr>
              <a:t> </a:t>
            </a:r>
            <a:r>
              <a:rPr lang="en-US" altLang="ko-KR" dirty="0" err="1" smtClean="0">
                <a:hlinkClick r:id="rId2"/>
              </a:rPr>
              <a:t>ArXiv</a:t>
            </a:r>
            <a:r>
              <a:rPr lang="en-US" altLang="ko-KR" dirty="0" smtClean="0">
                <a:hlinkClick r:id="rId2"/>
              </a:rPr>
              <a:t> - UC Davis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여러 가지 </a:t>
            </a:r>
            <a:r>
              <a:rPr lang="ko-KR" altLang="en-US" b="1" dirty="0" smtClean="0">
                <a:hlinkClick r:id="rId2"/>
              </a:rPr>
              <a:t>독서활동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여러 가지 </a:t>
            </a:r>
            <a:r>
              <a:rPr lang="ko-KR" altLang="en-US" b="1" dirty="0">
                <a:hlinkClick r:id="rId2"/>
              </a:rPr>
              <a:t>독서활동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*~</a:t>
            </a:r>
            <a:r>
              <a:rPr lang="ko-KR" altLang="en-US" dirty="0" err="1">
                <a:hlinkClick r:id="rId2"/>
              </a:rPr>
              <a:t>글나라에</a:t>
            </a:r>
            <a:r>
              <a:rPr lang="ko-KR" altLang="en-US" dirty="0">
                <a:hlinkClick r:id="rId2"/>
              </a:rPr>
              <a:t> 오신 것을 환영합니다</a:t>
            </a:r>
            <a:r>
              <a:rPr lang="en-US" altLang="ko-KR" dirty="0">
                <a:hlinkClick r:id="rId2"/>
              </a:rPr>
              <a:t>~*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Mathematics Archives</a:t>
            </a:r>
            <a:r>
              <a:rPr lang="en-US" altLang="ko-KR" dirty="0" smtClean="0">
                <a:hlinkClick r:id="rId2"/>
              </a:rPr>
              <a:t> WWW </a:t>
            </a:r>
            <a:r>
              <a:rPr lang="en-US" altLang="ko-KR" dirty="0" smtClean="0">
                <a:hlinkClick r:id="rId2"/>
              </a:rPr>
              <a:t>Server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Mathematics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Mathematics</a:t>
            </a:r>
            <a:r>
              <a:rPr lang="en-US" altLang="ko-KR" dirty="0" smtClean="0">
                <a:hlinkClick r:id="rId2"/>
              </a:rPr>
              <a:t> - Los Alamos National </a:t>
            </a:r>
            <a:r>
              <a:rPr lang="en-US" altLang="ko-KR" dirty="0" smtClean="0">
                <a:hlinkClick r:id="rId2"/>
              </a:rPr>
              <a:t>Laboratory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The </a:t>
            </a:r>
            <a:r>
              <a:rPr lang="en-US" altLang="ko-KR" dirty="0" err="1" smtClean="0">
                <a:hlinkClick r:id="rId2"/>
              </a:rPr>
              <a:t>MacTutor</a:t>
            </a:r>
            <a:r>
              <a:rPr lang="en-US" altLang="ko-KR" dirty="0" smtClean="0">
                <a:hlinkClick r:id="rId2"/>
              </a:rPr>
              <a:t> History of </a:t>
            </a:r>
            <a:r>
              <a:rPr lang="en-US" altLang="ko-KR" b="1" dirty="0" smtClean="0">
                <a:hlinkClick r:id="rId2"/>
              </a:rPr>
              <a:t>Mathematics archive</a:t>
            </a:r>
            <a:r>
              <a:rPr lang="en-US" altLang="ko-KR" dirty="0" smtClean="0">
                <a:hlinkClick r:id="rId2"/>
              </a:rPr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Math</a:t>
            </a:r>
            <a:r>
              <a:rPr lang="en-US" altLang="ko-KR" dirty="0" smtClean="0">
                <a:hlinkClick r:id="rId2"/>
              </a:rPr>
              <a:t> Lectures from MSRI : Free Education </a:t>
            </a:r>
            <a:r>
              <a:rPr lang="en-US" altLang="ko-KR" b="1" dirty="0" smtClean="0">
                <a:hlinkClick r:id="rId2"/>
              </a:rPr>
              <a:t>...</a:t>
            </a:r>
            <a:r>
              <a:rPr lang="en-US" altLang="ko-KR" dirty="0" smtClean="0">
                <a:hlinkClick r:id="rId2"/>
              </a:rPr>
              <a:t> - Internet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Mathematics Archives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Math Forum - Ask Dr. </a:t>
            </a:r>
            <a:r>
              <a:rPr lang="en-US" altLang="ko-KR" b="1" dirty="0" smtClean="0">
                <a:hlinkClick r:id="rId2"/>
              </a:rPr>
              <a:t>Math Archives</a:t>
            </a:r>
            <a:r>
              <a:rPr lang="en-US" altLang="ko-KR" dirty="0" smtClean="0">
                <a:hlinkClick r:id="rId2"/>
              </a:rPr>
              <a:t>: High School </a:t>
            </a:r>
            <a:r>
              <a:rPr lang="en-US" altLang="ko-KR" dirty="0" smtClean="0">
                <a:hlinkClick r:id="rId2"/>
              </a:rPr>
              <a:t>Sequences/Series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PBS Teachers . Recommended Links . </a:t>
            </a:r>
            <a:r>
              <a:rPr lang="en-US" altLang="ko-KR" b="1" dirty="0" smtClean="0">
                <a:hlinkClick r:id="rId2"/>
              </a:rPr>
              <a:t>Math</a:t>
            </a:r>
            <a:r>
              <a:rPr lang="en-US" altLang="ko-KR" dirty="0" smtClean="0">
                <a:hlinkClick r:id="rId2"/>
              </a:rPr>
              <a:t> .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UW </a:t>
            </a:r>
            <a:r>
              <a:rPr lang="en-US" altLang="ko-KR" b="1" dirty="0" smtClean="0">
                <a:hlinkClick r:id="rId2"/>
              </a:rPr>
              <a:t>Math</a:t>
            </a:r>
            <a:r>
              <a:rPr lang="en-US" altLang="ko-KR" dirty="0" smtClean="0">
                <a:hlinkClick r:id="rId2"/>
              </a:rPr>
              <a:t>: </a:t>
            </a:r>
            <a:r>
              <a:rPr lang="en-US" altLang="ko-KR" dirty="0" err="1" smtClean="0">
                <a:hlinkClick r:id="rId2"/>
              </a:rPr>
              <a:t>Milliman</a:t>
            </a:r>
            <a:r>
              <a:rPr lang="en-US" altLang="ko-KR" dirty="0" smtClean="0">
                <a:hlinkClick r:id="rId2"/>
              </a:rPr>
              <a:t> </a:t>
            </a:r>
            <a:r>
              <a:rPr lang="en-US" altLang="ko-KR" b="1" dirty="0" smtClean="0">
                <a:hlinkClick r:id="rId2"/>
              </a:rPr>
              <a:t>Lectures 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UCCS | Department of </a:t>
            </a:r>
            <a:r>
              <a:rPr lang="en-US" altLang="ko-KR" b="1" dirty="0" smtClean="0">
                <a:hlinkClick r:id="rId2"/>
              </a:rPr>
              <a:t>Mathematics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Math Lecture</a:t>
            </a:r>
            <a:r>
              <a:rPr lang="en-US" altLang="ko-KR" dirty="0" smtClean="0">
                <a:hlinkClick r:id="rId2"/>
              </a:rPr>
              <a:t> Video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dirty="0" smtClean="0">
                <a:hlinkClick r:id="rId2"/>
              </a:rPr>
              <a:t>UCCS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err="1" smtClean="0">
                <a:hlinkClick r:id="rId2"/>
              </a:rPr>
              <a:t>Unizor</a:t>
            </a:r>
            <a:r>
              <a:rPr lang="en-US" altLang="ko-KR" dirty="0" smtClean="0">
                <a:hlinkClick r:id="rId2"/>
              </a:rPr>
              <a:t>: </a:t>
            </a:r>
            <a:r>
              <a:rPr lang="en-US" altLang="ko-KR" b="1" dirty="0" smtClean="0">
                <a:hlinkClick r:id="rId2"/>
              </a:rPr>
              <a:t>Math</a:t>
            </a:r>
            <a:r>
              <a:rPr lang="en-US" altLang="ko-KR" dirty="0" smtClean="0">
                <a:hlinkClick r:id="rId2"/>
              </a:rPr>
              <a:t> 4 Teens - Algebra - Function Graphs - </a:t>
            </a:r>
            <a:r>
              <a:rPr lang="en-US" altLang="ko-KR" b="1" dirty="0" smtClean="0">
                <a:hlinkClick r:id="rId2"/>
              </a:rPr>
              <a:t>Lecture</a:t>
            </a:r>
            <a:r>
              <a:rPr lang="en-US" altLang="ko-KR" dirty="0" smtClean="0">
                <a:hlinkClick r:id="rId2"/>
              </a:rPr>
              <a:t> 2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Parsons </a:t>
            </a:r>
            <a:r>
              <a:rPr lang="en-US" altLang="ko-KR" b="1" dirty="0" smtClean="0">
                <a:hlinkClick r:id="rId2"/>
              </a:rPr>
              <a:t>Lectures Archive</a:t>
            </a:r>
            <a:r>
              <a:rPr lang="en-US" altLang="ko-KR" dirty="0" smtClean="0">
                <a:hlinkClick r:id="rId2"/>
              </a:rPr>
              <a:t> | Department of </a:t>
            </a:r>
            <a:r>
              <a:rPr lang="en-US" altLang="ko-KR" b="1" dirty="0" smtClean="0">
                <a:hlinkClick r:id="rId2"/>
              </a:rPr>
              <a:t>Mathematics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Last </a:t>
            </a:r>
            <a:r>
              <a:rPr lang="en-US" altLang="ko-KR" b="1" dirty="0" smtClean="0">
                <a:hlinkClick r:id="rId2"/>
              </a:rPr>
              <a:t>Lecture</a:t>
            </a:r>
            <a:r>
              <a:rPr lang="en-US" altLang="ko-KR" dirty="0" smtClean="0">
                <a:hlinkClick r:id="rId2"/>
              </a:rPr>
              <a:t> by Randy </a:t>
            </a:r>
            <a:r>
              <a:rPr lang="en-US" altLang="ko-KR" dirty="0" err="1" smtClean="0">
                <a:hlinkClick r:id="rId2"/>
              </a:rPr>
              <a:t>Pausch</a:t>
            </a:r>
            <a:r>
              <a:rPr lang="en-US" altLang="ko-KR" dirty="0" smtClean="0">
                <a:hlinkClick r:id="rId2"/>
              </a:rPr>
              <a:t> : Free Download </a:t>
            </a:r>
            <a:r>
              <a:rPr lang="en-US" altLang="ko-KR" b="1" dirty="0" smtClean="0">
                <a:hlinkClick r:id="rId2"/>
              </a:rPr>
              <a:t>...</a:t>
            </a:r>
            <a:r>
              <a:rPr lang="en-US" altLang="ko-KR" dirty="0" smtClean="0">
                <a:hlinkClick r:id="rId2"/>
              </a:rPr>
              <a:t> - Internet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Princeton University: </a:t>
            </a:r>
            <a:r>
              <a:rPr lang="en-US" altLang="ko-KR" dirty="0" err="1" smtClean="0">
                <a:hlinkClick r:id="rId2"/>
              </a:rPr>
              <a:t>WebMedia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Free Science and Video </a:t>
            </a:r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Online!: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Higher </a:t>
            </a:r>
            <a:r>
              <a:rPr lang="en-US" altLang="ko-KR" b="1" dirty="0" smtClean="0">
                <a:hlinkClick r:id="rId2"/>
              </a:rPr>
              <a:t>Mathematics</a:t>
            </a:r>
            <a:r>
              <a:rPr lang="en-US" altLang="ko-KR" dirty="0" smtClean="0">
                <a:hlinkClick r:id="rId2"/>
              </a:rPr>
              <a:t> : Peking University : Free </a:t>
            </a:r>
            <a:r>
              <a:rPr lang="en-US" altLang="ko-KR" b="1" dirty="0" smtClean="0">
                <a:hlinkClick r:id="rId2"/>
              </a:rPr>
              <a:t>...</a:t>
            </a:r>
            <a:r>
              <a:rPr lang="en-US" altLang="ko-KR" dirty="0" smtClean="0">
                <a:hlinkClick r:id="rId2"/>
              </a:rPr>
              <a:t> - Internet </a:t>
            </a:r>
            <a:r>
              <a:rPr lang="en-US" altLang="ko-KR" dirty="0" smtClean="0">
                <a:hlinkClick r:id="rId2"/>
              </a:rPr>
              <a:t>...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on Image Processing : Alan Peters </a:t>
            </a:r>
            <a:r>
              <a:rPr lang="en-US" altLang="ko-KR" dirty="0" smtClean="0">
                <a:hlinkClick r:id="rId2"/>
              </a:rPr>
              <a:t>: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Mathematics Archives</a:t>
            </a:r>
            <a:r>
              <a:rPr lang="en-US" altLang="ko-KR" dirty="0" smtClean="0">
                <a:hlinkClick r:id="rId2"/>
              </a:rPr>
              <a:t> - Lessons and </a:t>
            </a:r>
            <a:r>
              <a:rPr lang="en-US" altLang="ko-KR" dirty="0" smtClean="0">
                <a:hlinkClick r:id="rId2"/>
              </a:rPr>
              <a:t>Tutorials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Math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err="1" smtClean="0">
                <a:hlinkClick r:id="rId2"/>
              </a:rPr>
              <a:t>RecMath</a:t>
            </a:r>
            <a:r>
              <a:rPr lang="en-US" altLang="ko-KR" dirty="0" smtClean="0">
                <a:hlinkClick r:id="rId2"/>
              </a:rPr>
              <a:t> — Recreational </a:t>
            </a:r>
            <a:r>
              <a:rPr lang="en-US" altLang="ko-KR" b="1" dirty="0" smtClean="0">
                <a:hlinkClick r:id="rId2"/>
              </a:rPr>
              <a:t>Mathematics 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음성꽃마을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b="1" dirty="0" smtClean="0">
                <a:hlinkClick r:id="rId2"/>
              </a:rPr>
              <a:t>체험 봉사</a:t>
            </a:r>
            <a:r>
              <a:rPr lang="ko-KR" altLang="en-US" dirty="0" smtClean="0">
                <a:hlinkClick r:id="rId2"/>
              </a:rPr>
              <a:t>활동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김고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2</a:t>
            </a:r>
            <a:r>
              <a:rPr lang="ko-KR" altLang="en-US" dirty="0">
                <a:hlinkClick r:id="rId2"/>
              </a:rPr>
              <a:t>년 </a:t>
            </a:r>
            <a:r>
              <a:rPr lang="ko-KR" altLang="en-US" dirty="0" err="1">
                <a:hlinkClick r:id="rId2"/>
              </a:rPr>
              <a:t>음성꽃마을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b="1" dirty="0">
                <a:hlinkClick r:id="rId2"/>
              </a:rPr>
              <a:t>체험 봉사</a:t>
            </a:r>
            <a:r>
              <a:rPr lang="ko-KR" altLang="en-US" dirty="0">
                <a:hlinkClick r:id="rId2"/>
              </a:rPr>
              <a:t>활동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dirty="0" smtClean="0">
                <a:hlinkClick r:id="rId2"/>
              </a:rPr>
              <a:t>YouTube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Social Studies</a:t>
            </a:r>
            <a:r>
              <a:rPr lang="en-US" altLang="ko-KR" dirty="0" smtClean="0">
                <a:hlinkClick r:id="rId2"/>
              </a:rPr>
              <a:t> of Science --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of Issues by </a:t>
            </a:r>
            <a:r>
              <a:rPr lang="en-US" altLang="ko-KR" dirty="0" smtClean="0">
                <a:hlinkClick r:id="rId2"/>
              </a:rPr>
              <a:t>Date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PBS Teachers . Recommended Links . </a:t>
            </a:r>
            <a:r>
              <a:rPr lang="en-US" altLang="ko-KR" b="1" dirty="0" smtClean="0">
                <a:hlinkClick r:id="rId2"/>
              </a:rPr>
              <a:t>Social Studies</a:t>
            </a:r>
            <a:r>
              <a:rPr lang="en-US" altLang="ko-KR" dirty="0" smtClean="0">
                <a:hlinkClick r:id="rId2"/>
              </a:rPr>
              <a:t> .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National Council for the </a:t>
            </a:r>
            <a:r>
              <a:rPr lang="en-US" altLang="ko-KR" b="1" dirty="0" smtClean="0">
                <a:hlinkClick r:id="rId2"/>
              </a:rPr>
              <a:t>Social Studies</a:t>
            </a:r>
            <a:r>
              <a:rPr lang="en-US" altLang="ko-KR" dirty="0" smtClean="0">
                <a:hlinkClick r:id="rId2"/>
              </a:rPr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Archives</a:t>
            </a:r>
            <a:r>
              <a:rPr lang="en-US" altLang="ko-KR" dirty="0" smtClean="0">
                <a:hlinkClick r:id="rId2"/>
              </a:rPr>
              <a:t> &amp; </a:t>
            </a:r>
            <a:r>
              <a:rPr lang="en-US" altLang="ko-KR" b="1" dirty="0" smtClean="0">
                <a:hlinkClick r:id="rId2"/>
              </a:rPr>
              <a:t>Social </a:t>
            </a:r>
            <a:r>
              <a:rPr lang="en-US" altLang="ko-KR" b="1" dirty="0" smtClean="0">
                <a:hlinkClick r:id="rId2"/>
              </a:rPr>
              <a:t>Studies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Southern California </a:t>
            </a:r>
            <a:r>
              <a:rPr lang="en-US" altLang="ko-KR" b="1" dirty="0" smtClean="0">
                <a:hlinkClick r:id="rId2"/>
              </a:rPr>
              <a:t>Library</a:t>
            </a:r>
            <a:r>
              <a:rPr lang="en-US" altLang="ko-KR" dirty="0" smtClean="0">
                <a:hlinkClick r:id="rId2"/>
              </a:rPr>
              <a:t> for </a:t>
            </a:r>
            <a:r>
              <a:rPr lang="en-US" altLang="ko-KR" b="1" dirty="0" smtClean="0">
                <a:hlinkClick r:id="rId2"/>
              </a:rPr>
              <a:t>Social Studies</a:t>
            </a:r>
            <a:r>
              <a:rPr lang="en-US" altLang="ko-KR" dirty="0" smtClean="0">
                <a:hlinkClick r:id="rId2"/>
              </a:rPr>
              <a:t> and Research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altLang="ko-KR" b="1" dirty="0" smtClean="0">
                <a:hlinkClick r:id="rId2"/>
              </a:rPr>
              <a:t>Social Studies</a:t>
            </a:r>
            <a:r>
              <a:rPr lang="nl-NL" altLang="ko-KR" dirty="0" smtClean="0">
                <a:hlinkClick r:id="rId2"/>
              </a:rPr>
              <a:t> : Wilde, Lady Wilde </a:t>
            </a:r>
            <a:endParaRPr lang="nl-NL" altLang="ko-KR" dirty="0" smtClean="0"/>
          </a:p>
          <a:p>
            <a:r>
              <a:rPr lang="nl-NL" altLang="ko-KR" dirty="0" smtClean="0"/>
              <a:t>1.</a:t>
            </a:r>
          </a:p>
          <a:p>
            <a:endParaRPr lang="nl-NL" altLang="ko-KR" dirty="0" smtClean="0"/>
          </a:p>
          <a:p>
            <a:r>
              <a:rPr lang="nl-NL" altLang="ko-KR" dirty="0" smtClean="0"/>
              <a:t>2.</a:t>
            </a:r>
          </a:p>
          <a:p>
            <a:endParaRPr lang="nl-NL" altLang="ko-KR" dirty="0" smtClean="0"/>
          </a:p>
          <a:p>
            <a:r>
              <a:rPr lang="nl-NL" altLang="ko-KR" dirty="0" smtClean="0"/>
              <a:t>3.</a:t>
            </a:r>
          </a:p>
          <a:p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Archive Social </a:t>
            </a:r>
            <a:r>
              <a:rPr lang="en-US" altLang="ko-KR" b="1" dirty="0" err="1" smtClean="0">
                <a:hlinkClick r:id="rId2"/>
              </a:rPr>
              <a:t>Studies</a:t>
            </a:r>
            <a:r>
              <a:rPr lang="en-US" altLang="ko-KR" dirty="0" err="1" smtClean="0">
                <a:hlinkClick r:id="rId2"/>
              </a:rPr>
              <a:t>:Test</a:t>
            </a:r>
            <a:r>
              <a:rPr lang="en-US" altLang="ko-KR" dirty="0" smtClean="0">
                <a:hlinkClick r:id="rId2"/>
              </a:rPr>
              <a:t> </a:t>
            </a:r>
            <a:r>
              <a:rPr lang="en-US" altLang="ko-KR" dirty="0" err="1" smtClean="0">
                <a:hlinkClick r:id="rId2"/>
              </a:rPr>
              <a:t>Samplers:OSA:NYSED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Philosophy of the Social </a:t>
            </a:r>
            <a:r>
              <a:rPr lang="en-US" altLang="ko-KR" b="1" dirty="0" smtClean="0">
                <a:hlinkClick r:id="rId2"/>
              </a:rPr>
              <a:t>Sciences</a:t>
            </a:r>
            <a:r>
              <a:rPr lang="en-US" altLang="ko-KR" dirty="0" smtClean="0">
                <a:hlinkClick r:id="rId2"/>
              </a:rPr>
              <a:t> --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of Issues by </a:t>
            </a:r>
            <a:r>
              <a:rPr lang="en-US" altLang="ko-KR" dirty="0" smtClean="0">
                <a:hlinkClick r:id="rId2"/>
              </a:rPr>
              <a:t>Date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Princeton University: </a:t>
            </a:r>
            <a:r>
              <a:rPr lang="en-US" altLang="ko-KR" dirty="0" err="1" smtClean="0">
                <a:hlinkClick r:id="rId2"/>
              </a:rPr>
              <a:t>WebMedia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Lectures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Series 2010-2011 | Inaugural </a:t>
            </a:r>
            <a:r>
              <a:rPr lang="en-US" altLang="ko-KR" b="1" dirty="0" smtClean="0">
                <a:hlinkClick r:id="rId2"/>
              </a:rPr>
              <a:t>lectures </a:t>
            </a:r>
            <a:r>
              <a:rPr lang="en-US" altLang="ko-KR" b="1" dirty="0" smtClean="0">
                <a:hlinkClick r:id="rId2"/>
              </a:rPr>
              <a:t>archive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농어촌 가을</a:t>
            </a:r>
            <a:r>
              <a:rPr lang="ko-KR" altLang="en-US" b="1" dirty="0" smtClean="0">
                <a:hlinkClick r:id="rId2"/>
              </a:rPr>
              <a:t>체험</a:t>
            </a:r>
            <a:r>
              <a:rPr lang="en-US" altLang="ko-KR" dirty="0" smtClean="0">
                <a:hlinkClick r:id="rId2"/>
              </a:rPr>
              <a:t>•</a:t>
            </a:r>
            <a:r>
              <a:rPr lang="ko-KR" altLang="en-US" b="1" dirty="0" smtClean="0">
                <a:hlinkClick r:id="rId2"/>
              </a:rPr>
              <a:t>봉사</a:t>
            </a:r>
            <a:r>
              <a:rPr lang="ko-KR" altLang="en-US" dirty="0" smtClean="0">
                <a:hlinkClick r:id="rId2"/>
              </a:rPr>
              <a:t>활동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농어촌 가을</a:t>
            </a:r>
            <a:r>
              <a:rPr lang="ko-KR" altLang="en-US" b="1" dirty="0">
                <a:hlinkClick r:id="rId2"/>
              </a:rPr>
              <a:t>체험</a:t>
            </a:r>
            <a:r>
              <a:rPr lang="en-US" altLang="ko-KR" dirty="0">
                <a:hlinkClick r:id="rId2"/>
              </a:rPr>
              <a:t>•</a:t>
            </a:r>
            <a:r>
              <a:rPr lang="ko-KR" altLang="en-US" b="1" dirty="0">
                <a:hlinkClick r:id="rId2"/>
              </a:rPr>
              <a:t>봉사</a:t>
            </a:r>
            <a:r>
              <a:rPr lang="ko-KR" altLang="en-US" dirty="0">
                <a:hlinkClick r:id="rId2"/>
              </a:rPr>
              <a:t>활동 </a:t>
            </a:r>
            <a:r>
              <a:rPr lang="ko-KR" altLang="en-US" dirty="0" smtClean="0">
                <a:hlinkClick r:id="rId2"/>
              </a:rPr>
              <a:t>안내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Free Education - Public </a:t>
            </a:r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and </a:t>
            </a:r>
            <a:r>
              <a:rPr lang="en-US" altLang="ko-KR" dirty="0" smtClean="0">
                <a:hlinkClick r:id="rId2"/>
              </a:rPr>
              <a:t>Events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IAS </a:t>
            </a:r>
            <a:r>
              <a:rPr lang="en-US" altLang="ko-KR" b="1" dirty="0" smtClean="0">
                <a:hlinkClick r:id="rId2"/>
              </a:rPr>
              <a:t>Lectures Archive</a:t>
            </a:r>
            <a:r>
              <a:rPr lang="en-US" altLang="ko-KR" dirty="0" smtClean="0">
                <a:hlinkClick r:id="rId2"/>
              </a:rPr>
              <a:t>, Institute for Advanced </a:t>
            </a:r>
            <a:r>
              <a:rPr lang="en-US" altLang="ko-KR" b="1" dirty="0" smtClean="0">
                <a:hlinkClick r:id="rId2"/>
              </a:rPr>
              <a:t>Social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Social Studies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FHSS Home - Brigham Young </a:t>
            </a:r>
            <a:r>
              <a:rPr lang="en-US" altLang="ko-KR" dirty="0" smtClean="0">
                <a:hlinkClick r:id="rId2"/>
              </a:rPr>
              <a:t>University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Science</a:t>
            </a:r>
            <a:r>
              <a:rPr lang="en-US" altLang="ko-KR" dirty="0" smtClean="0">
                <a:hlinkClick r:id="rId2"/>
              </a:rPr>
              <a:t>/AAAS | </a:t>
            </a:r>
            <a:r>
              <a:rPr lang="en-US" altLang="ko-KR" b="1" dirty="0" smtClean="0">
                <a:hlinkClick r:id="rId2"/>
              </a:rPr>
              <a:t>Science</a:t>
            </a:r>
            <a:r>
              <a:rPr lang="en-US" altLang="ko-KR" dirty="0" smtClean="0">
                <a:hlinkClick r:id="rId2"/>
              </a:rPr>
              <a:t> Magazine: Previous Issues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Life </a:t>
            </a:r>
            <a:r>
              <a:rPr lang="en-US" altLang="ko-KR" b="1" dirty="0" smtClean="0">
                <a:hlinkClick r:id="rId2"/>
              </a:rPr>
              <a:t>Sciences</a:t>
            </a:r>
            <a:r>
              <a:rPr lang="en-US" altLang="ko-KR" dirty="0" smtClean="0">
                <a:hlinkClick r:id="rId2"/>
              </a:rPr>
              <a:t> Data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National Academies </a:t>
            </a:r>
            <a:r>
              <a:rPr lang="en-US" altLang="ko-KR" b="1" dirty="0" smtClean="0">
                <a:hlinkClick r:id="rId2"/>
              </a:rPr>
              <a:t>Archives</a:t>
            </a:r>
            <a:r>
              <a:rPr lang="en-US" altLang="ko-KR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Homepage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S.M.U. DEPARTMENT OF GEOLOGICAL </a:t>
            </a:r>
            <a:r>
              <a:rPr lang="en-US" altLang="ko-KR" b="1" dirty="0" smtClean="0">
                <a:hlinkClick r:id="rId2"/>
              </a:rPr>
              <a:t>SCIENCES ARCHIVE</a:t>
            </a:r>
            <a:r>
              <a:rPr lang="en-US" altLang="ko-KR" dirty="0" smtClean="0">
                <a:hlinkClick r:id="rId2"/>
              </a:rPr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HEASARC: NASA's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of Data on Energetic </a:t>
            </a:r>
            <a:r>
              <a:rPr lang="en-US" altLang="ko-KR" dirty="0" smtClean="0">
                <a:hlinkClick r:id="rId2"/>
              </a:rPr>
              <a:t>Phenomena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Trends in Biochemical </a:t>
            </a:r>
            <a:r>
              <a:rPr lang="en-US" altLang="ko-KR" b="1" dirty="0" smtClean="0">
                <a:hlinkClick r:id="rId2"/>
              </a:rPr>
              <a:t>Sciences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Academy Film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>
                <a:hlinkClick r:id="rId2"/>
              </a:rPr>
              <a:t> | Academy of Motion Picture Arts &amp; </a:t>
            </a:r>
            <a:r>
              <a:rPr lang="en-US" altLang="ko-KR" b="1" dirty="0" smtClean="0">
                <a:hlinkClick r:id="rId2"/>
              </a:rPr>
              <a:t>Sciences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자기주도학습의 현주소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1800" b="1" dirty="0">
                <a:hlinkClick r:id="rId2"/>
              </a:rPr>
              <a:t>자기주도학습의 현주소</a:t>
            </a:r>
            <a:r>
              <a:rPr lang="ko-KR" altLang="en-US" sz="1800" dirty="0">
                <a:hlinkClick r:id="rId2"/>
              </a:rPr>
              <a:t> </a:t>
            </a:r>
            <a:r>
              <a:rPr lang="en-US" altLang="ko-KR" sz="1800" dirty="0">
                <a:hlinkClick r:id="rId2"/>
              </a:rPr>
              <a:t>- YouTube</a:t>
            </a:r>
            <a:r>
              <a:rPr lang="ko-KR" altLang="en-US" sz="1800" dirty="0"/>
              <a:t> </a:t>
            </a:r>
            <a:endParaRPr lang="en-US" altLang="ko-KR" sz="1800" dirty="0" smtClean="0"/>
          </a:p>
          <a:p>
            <a:r>
              <a:rPr lang="en-US" altLang="ko-KR" sz="1800" dirty="0">
                <a:hlinkClick r:id="rId3"/>
              </a:rPr>
              <a:t>[</a:t>
            </a:r>
            <a:r>
              <a:rPr lang="ko-KR" altLang="en-US" sz="1800" dirty="0" err="1">
                <a:hlinkClick r:id="rId3"/>
              </a:rPr>
              <a:t>비즈니스앤</a:t>
            </a:r>
            <a:r>
              <a:rPr lang="en-US" altLang="ko-KR" sz="1800" dirty="0">
                <a:hlinkClick r:id="rId3"/>
              </a:rPr>
              <a:t>-TV</a:t>
            </a:r>
            <a:r>
              <a:rPr lang="ko-KR" altLang="en-US" sz="1800" dirty="0" err="1">
                <a:hlinkClick r:id="rId3"/>
              </a:rPr>
              <a:t>로보는</a:t>
            </a:r>
            <a:r>
              <a:rPr lang="ko-KR" altLang="en-US" sz="1800" dirty="0">
                <a:hlinkClick r:id="rId3"/>
              </a:rPr>
              <a:t> 맛있는 공부</a:t>
            </a:r>
            <a:r>
              <a:rPr lang="en-US" altLang="ko-KR" sz="1800" dirty="0">
                <a:hlinkClick r:id="rId3"/>
              </a:rPr>
              <a:t>]</a:t>
            </a:r>
            <a:r>
              <a:rPr lang="ko-KR" altLang="en-US" sz="1800" b="1" dirty="0">
                <a:hlinkClick r:id="rId3"/>
              </a:rPr>
              <a:t>자기주도학습의 현주소</a:t>
            </a:r>
            <a:r>
              <a:rPr lang="ko-KR" altLang="en-US" sz="1800" dirty="0"/>
              <a:t> </a:t>
            </a:r>
            <a:endParaRPr lang="en-US" altLang="ko-KR" sz="1800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endParaRPr lang="ko-KR" altLang="en-US" dirty="0"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altLang="ko-KR" dirty="0" smtClean="0">
                <a:hlinkClick r:id="rId2"/>
              </a:rPr>
              <a:t>Capital </a:t>
            </a:r>
            <a:r>
              <a:rPr lang="fr-FR" altLang="ko-KR" b="1" dirty="0" smtClean="0">
                <a:hlinkClick r:id="rId2"/>
              </a:rPr>
              <a:t>Science Lectures</a:t>
            </a:r>
            <a:r>
              <a:rPr lang="fr-FR" altLang="ko-KR" dirty="0" smtClean="0">
                <a:hlinkClick r:id="rId2"/>
              </a:rPr>
              <a:t> | Carnegie Institution for </a:t>
            </a:r>
            <a:r>
              <a:rPr lang="fr-FR" altLang="ko-KR" b="1" dirty="0" smtClean="0">
                <a:hlinkClick r:id="rId2"/>
              </a:rPr>
              <a:t>Science</a:t>
            </a:r>
            <a:r>
              <a:rPr lang="fr-FR" altLang="ko-KR" dirty="0" smtClean="0"/>
              <a:t> </a:t>
            </a:r>
            <a:endParaRPr lang="fr-FR" altLang="ko-KR" dirty="0" smtClean="0"/>
          </a:p>
          <a:p>
            <a:r>
              <a:rPr lang="fr-FR" altLang="ko-KR" dirty="0" smtClean="0"/>
              <a:t>1.</a:t>
            </a:r>
          </a:p>
          <a:p>
            <a:endParaRPr lang="fr-FR" altLang="ko-KR" dirty="0" smtClean="0"/>
          </a:p>
          <a:p>
            <a:r>
              <a:rPr lang="fr-FR" altLang="ko-KR" dirty="0" smtClean="0"/>
              <a:t>2.</a:t>
            </a:r>
          </a:p>
          <a:p>
            <a:endParaRPr lang="fr-FR" altLang="ko-KR" dirty="0" smtClean="0"/>
          </a:p>
          <a:p>
            <a:r>
              <a:rPr lang="fr-FR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| The Faraday Institute for </a:t>
            </a:r>
            <a:r>
              <a:rPr lang="en-US" altLang="ko-KR" b="1" dirty="0" smtClean="0">
                <a:hlinkClick r:id="rId2"/>
              </a:rPr>
              <a:t>Science</a:t>
            </a:r>
            <a:r>
              <a:rPr lang="en-US" altLang="ko-KR" dirty="0" smtClean="0">
                <a:hlinkClick r:id="rId2"/>
              </a:rPr>
              <a:t> and </a:t>
            </a:r>
            <a:r>
              <a:rPr lang="en-US" altLang="ko-KR" dirty="0" smtClean="0">
                <a:hlinkClick r:id="rId2"/>
              </a:rPr>
              <a:t>Religion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Named </a:t>
            </a:r>
            <a:r>
              <a:rPr lang="en-US" altLang="ko-KR" b="1" dirty="0" smtClean="0">
                <a:hlinkClick r:id="rId2"/>
              </a:rPr>
              <a:t>Lecture Archive</a:t>
            </a:r>
            <a:r>
              <a:rPr lang="en-US" altLang="ko-KR" dirty="0" smtClean="0">
                <a:hlinkClick r:id="rId2"/>
              </a:rPr>
              <a:t> | College of Life </a:t>
            </a:r>
            <a:r>
              <a:rPr lang="en-US" altLang="ko-KR" b="1" dirty="0" smtClean="0">
                <a:hlinkClick r:id="rId2"/>
              </a:rPr>
              <a:t>Sciences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Math </a:t>
            </a:r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from MSRI : Free Education </a:t>
            </a:r>
            <a:r>
              <a:rPr lang="en-US" altLang="ko-KR" b="1" dirty="0" smtClean="0">
                <a:hlinkClick r:id="rId2"/>
              </a:rPr>
              <a:t>...</a:t>
            </a:r>
            <a:r>
              <a:rPr lang="en-US" altLang="ko-KR" dirty="0" smtClean="0">
                <a:hlinkClick r:id="rId2"/>
              </a:rPr>
              <a:t> - Internet </a:t>
            </a:r>
            <a:r>
              <a:rPr lang="en-US" altLang="ko-KR" b="1" dirty="0" smtClean="0">
                <a:hlinkClick r:id="rId2"/>
              </a:rPr>
              <a:t>Archive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Sciences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Science</a:t>
            </a:r>
            <a:r>
              <a:rPr lang="en-US" altLang="ko-KR" dirty="0" smtClean="0">
                <a:hlinkClick r:id="rId2"/>
              </a:rPr>
              <a:t> &amp; Cooking Public </a:t>
            </a:r>
            <a:r>
              <a:rPr lang="en-US" altLang="ko-KR" b="1" dirty="0" smtClean="0">
                <a:hlinkClick r:id="rId2"/>
              </a:rPr>
              <a:t>Lectures</a:t>
            </a:r>
            <a:r>
              <a:rPr lang="en-US" altLang="ko-KR" dirty="0" smtClean="0">
                <a:hlinkClick r:id="rId2"/>
              </a:rPr>
              <a:t> — Harvard School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Vocation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The </a:t>
            </a:r>
            <a:r>
              <a:rPr lang="en-US" altLang="ko-KR" b="1" dirty="0" smtClean="0">
                <a:hlinkClick r:id="rId2"/>
              </a:rPr>
              <a:t>Vocation Lectures</a:t>
            </a:r>
            <a:r>
              <a:rPr lang="en-US" altLang="ko-KR" dirty="0" smtClean="0">
                <a:hlinkClick r:id="rId2"/>
              </a:rPr>
              <a:t> | filepedia.org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Vocation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Campus </a:t>
            </a:r>
            <a:r>
              <a:rPr lang="en-US" altLang="ko-KR" b="1" dirty="0" smtClean="0">
                <a:hlinkClick r:id="rId2"/>
              </a:rPr>
              <a:t>Lectures Archive</a:t>
            </a:r>
            <a:r>
              <a:rPr lang="en-US" altLang="ko-KR" dirty="0" smtClean="0">
                <a:hlinkClick r:id="rId2"/>
              </a:rPr>
              <a:t> – CSB/SJU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Vocation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Politics as a </a:t>
            </a:r>
            <a:r>
              <a:rPr lang="en-US" altLang="ko-KR" b="1" dirty="0" smtClean="0">
                <a:hlinkClick r:id="rId2"/>
              </a:rPr>
              <a:t>Vocation</a:t>
            </a:r>
            <a:r>
              <a:rPr lang="en-US" altLang="ko-KR" dirty="0" smtClean="0">
                <a:hlinkClick r:id="rId2"/>
              </a:rPr>
              <a:t> - Modernism Lab </a:t>
            </a:r>
            <a:r>
              <a:rPr lang="en-US" altLang="ko-KR" dirty="0" smtClean="0">
                <a:hlinkClick r:id="rId2"/>
              </a:rPr>
              <a:t>Essays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Vocation Lectures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Erdman Center - Princeton Theological </a:t>
            </a:r>
            <a:r>
              <a:rPr lang="en-US" altLang="ko-KR" dirty="0" smtClean="0">
                <a:hlinkClick r:id="rId2"/>
              </a:rPr>
              <a:t>Seminary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2010 </a:t>
            </a:r>
            <a:r>
              <a:rPr lang="ko-KR" altLang="en-US" dirty="0" smtClean="0">
                <a:hlinkClick r:id="rId2"/>
              </a:rPr>
              <a:t>수시모집의 특징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2010 </a:t>
            </a:r>
            <a:r>
              <a:rPr lang="ko-KR" altLang="en-US" dirty="0">
                <a:hlinkClick r:id="rId2"/>
              </a:rPr>
              <a:t>수시모집의 특징 </a:t>
            </a:r>
            <a:r>
              <a:rPr lang="ko-KR" altLang="en-US" b="1" dirty="0">
                <a:hlinkClick r:id="rId2"/>
              </a:rPr>
              <a:t>및</a:t>
            </a:r>
            <a:r>
              <a:rPr lang="ko-KR" altLang="en-US" dirty="0">
                <a:hlinkClick r:id="rId2"/>
              </a:rPr>
              <a:t> 지원전략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dirty="0">
                <a:hlinkClick r:id="rId2"/>
              </a:rPr>
              <a:t>대한민국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dirty="0">
                <a:hlinkClick r:id="rId2"/>
              </a:rPr>
              <a:t>진영성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명문학원탐방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>
                <a:hlinkClick r:id="rId2"/>
              </a:rPr>
              <a:t>2011</a:t>
            </a:r>
            <a:r>
              <a:rPr lang="ko-KR" altLang="en-US" dirty="0">
                <a:hlinkClick r:id="rId2"/>
              </a:rPr>
              <a:t> 명문학원탐방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 err="1">
                <a:hlinkClick r:id="rId2"/>
              </a:rPr>
              <a:t>미닛플러스어학원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읽고 쓰고 보고 말하고 다음 세가지를  </a:t>
            </a:r>
            <a:r>
              <a:rPr lang="ko-KR" altLang="en-US" dirty="0" err="1" smtClean="0"/>
              <a:t>체크테크하세요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1. </a:t>
            </a:r>
            <a:r>
              <a:rPr lang="ko-KR" altLang="en-US" dirty="0" smtClean="0"/>
              <a:t>벤치마킹키워드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키쎈텐스</a:t>
            </a:r>
            <a:r>
              <a:rPr lang="ko-KR" altLang="en-US" dirty="0" smtClean="0"/>
              <a:t>  찾기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2. 1</a:t>
            </a:r>
            <a:r>
              <a:rPr lang="ko-KR" altLang="en-US" dirty="0" smtClean="0"/>
              <a:t>주일간 자기주도학습역량강화 </a:t>
            </a:r>
            <a:r>
              <a:rPr lang="ko-KR" altLang="en-US" dirty="0" err="1" smtClean="0"/>
              <a:t>적용점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다음 </a:t>
            </a:r>
            <a:r>
              <a:rPr lang="en-US" altLang="ko-KR" dirty="0" smtClean="0"/>
              <a:t>1</a:t>
            </a:r>
            <a:r>
              <a:rPr lang="ko-KR" altLang="en-US" dirty="0" err="1" smtClean="0"/>
              <a:t>주일후</a:t>
            </a:r>
            <a:r>
              <a:rPr lang="ko-KR" altLang="en-US" dirty="0" smtClean="0"/>
              <a:t> 보완점 발견 실행하기 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2011</a:t>
            </a:r>
            <a:r>
              <a:rPr lang="ko-KR" altLang="en-US" dirty="0" smtClean="0">
                <a:hlinkClick r:id="rId2"/>
              </a:rPr>
              <a:t>학년도 정시 지원전략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진학사</a:t>
            </a:r>
            <a:r>
              <a:rPr lang="en-US" altLang="ko-KR" dirty="0">
                <a:hlinkClick r:id="rId2"/>
              </a:rPr>
              <a:t>] </a:t>
            </a:r>
            <a:r>
              <a:rPr lang="en-US" altLang="ko-KR" b="1" dirty="0">
                <a:hlinkClick r:id="rId2"/>
              </a:rPr>
              <a:t>2011</a:t>
            </a:r>
            <a:r>
              <a:rPr lang="ko-KR" altLang="en-US" dirty="0">
                <a:hlinkClick r:id="rId2"/>
              </a:rPr>
              <a:t>학년도 정시 지원전략 설명회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dirty="0">
                <a:hlinkClick r:id="rId2"/>
              </a:rPr>
              <a:t>정시</a:t>
            </a:r>
            <a:r>
              <a:rPr lang="ko-KR" altLang="en-US" b="1" dirty="0">
                <a:hlinkClick r:id="rId2"/>
              </a:rPr>
              <a:t>모집 특징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hlinkClick r:id="rId2"/>
              </a:rPr>
              <a:t>2011</a:t>
            </a:r>
            <a:r>
              <a:rPr lang="ko-KR" altLang="en-US" sz="2800" b="1" dirty="0" smtClean="0">
                <a:hlinkClick r:id="rId2"/>
              </a:rPr>
              <a:t>학년도</a:t>
            </a:r>
            <a:r>
              <a:rPr lang="ko-KR" altLang="en-US" sz="2800" dirty="0" smtClean="0">
                <a:hlinkClick r:id="rId2"/>
              </a:rPr>
              <a:t> 대학별</a:t>
            </a:r>
            <a:r>
              <a:rPr lang="ko-KR" altLang="en-US" sz="2800" b="1" dirty="0" smtClean="0">
                <a:hlinkClick r:id="rId2"/>
              </a:rPr>
              <a:t>수시지원전략</a:t>
            </a:r>
            <a:r>
              <a:rPr lang="en-US" altLang="ko-KR" sz="2800" dirty="0" smtClean="0">
                <a:hlinkClick r:id="rId2"/>
              </a:rPr>
              <a:t>_</a:t>
            </a:r>
            <a:r>
              <a:rPr lang="ko-KR" altLang="en-US" sz="2800" dirty="0" smtClean="0">
                <a:hlinkClick r:id="rId2"/>
              </a:rPr>
              <a:t>서울대학교 편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진학사</a:t>
            </a:r>
            <a:r>
              <a:rPr lang="en-US" altLang="ko-KR" dirty="0">
                <a:hlinkClick r:id="rId2"/>
              </a:rPr>
              <a:t>] </a:t>
            </a:r>
            <a:r>
              <a:rPr lang="en-US" altLang="ko-KR" b="1" dirty="0">
                <a:hlinkClick r:id="rId2"/>
              </a:rPr>
              <a:t>2011</a:t>
            </a:r>
            <a:r>
              <a:rPr lang="ko-KR" altLang="en-US" b="1" dirty="0">
                <a:hlinkClick r:id="rId2"/>
              </a:rPr>
              <a:t>학년도</a:t>
            </a:r>
            <a:r>
              <a:rPr lang="ko-KR" altLang="en-US" dirty="0">
                <a:hlinkClick r:id="rId2"/>
              </a:rPr>
              <a:t> 대학별</a:t>
            </a:r>
            <a:r>
              <a:rPr lang="ko-KR" altLang="en-US" b="1" dirty="0">
                <a:hlinkClick r:id="rId2"/>
              </a:rPr>
              <a:t>수시지원전략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서울대학교 편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hlinkClick r:id="rId2"/>
              </a:rPr>
              <a:t>2011</a:t>
            </a:r>
            <a:r>
              <a:rPr lang="ko-KR" altLang="en-US" sz="2800" b="1" dirty="0" smtClean="0">
                <a:hlinkClick r:id="rId2"/>
              </a:rPr>
              <a:t>학년도</a:t>
            </a:r>
            <a:r>
              <a:rPr lang="ko-KR" altLang="en-US" sz="2800" dirty="0" smtClean="0">
                <a:hlinkClick r:id="rId2"/>
              </a:rPr>
              <a:t> 대학별</a:t>
            </a:r>
            <a:r>
              <a:rPr lang="ko-KR" altLang="en-US" sz="2800" b="1" dirty="0" smtClean="0">
                <a:hlinkClick r:id="rId2"/>
              </a:rPr>
              <a:t>수시지원전략</a:t>
            </a:r>
            <a:r>
              <a:rPr lang="en-US" altLang="ko-KR" sz="2800" dirty="0" smtClean="0">
                <a:hlinkClick r:id="rId2"/>
              </a:rPr>
              <a:t>_</a:t>
            </a:r>
            <a:r>
              <a:rPr lang="ko-KR" altLang="en-US" sz="2800" dirty="0" smtClean="0">
                <a:hlinkClick r:id="rId2"/>
              </a:rPr>
              <a:t>중앙대학교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진학사</a:t>
            </a:r>
            <a:r>
              <a:rPr lang="en-US" altLang="ko-KR" dirty="0">
                <a:hlinkClick r:id="rId2"/>
              </a:rPr>
              <a:t>] </a:t>
            </a:r>
            <a:r>
              <a:rPr lang="en-US" altLang="ko-KR" b="1" dirty="0">
                <a:hlinkClick r:id="rId2"/>
              </a:rPr>
              <a:t>2011</a:t>
            </a:r>
            <a:r>
              <a:rPr lang="ko-KR" altLang="en-US" b="1" dirty="0">
                <a:hlinkClick r:id="rId2"/>
              </a:rPr>
              <a:t>학년도</a:t>
            </a:r>
            <a:r>
              <a:rPr lang="ko-KR" altLang="en-US" dirty="0">
                <a:hlinkClick r:id="rId2"/>
              </a:rPr>
              <a:t> 대학별</a:t>
            </a:r>
            <a:r>
              <a:rPr lang="ko-KR" altLang="en-US" b="1" dirty="0">
                <a:hlinkClick r:id="rId2"/>
              </a:rPr>
              <a:t>수시지원전략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중앙대학교 편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hlinkClick r:id="rId2"/>
              </a:rPr>
              <a:t>2012</a:t>
            </a:r>
            <a:r>
              <a:rPr lang="ko-KR" altLang="en-US" sz="2800" b="1" dirty="0" smtClean="0">
                <a:hlinkClick r:id="rId2"/>
              </a:rPr>
              <a:t>학년도</a:t>
            </a:r>
            <a:r>
              <a:rPr lang="ko-KR" altLang="en-US" sz="2800" dirty="0" smtClean="0">
                <a:hlinkClick r:id="rId2"/>
              </a:rPr>
              <a:t> 대학별 </a:t>
            </a:r>
            <a:r>
              <a:rPr lang="ko-KR" altLang="en-US" sz="2800" b="1" dirty="0" smtClean="0">
                <a:hlinkClick r:id="rId2"/>
              </a:rPr>
              <a:t>수시</a:t>
            </a:r>
            <a:r>
              <a:rPr lang="ko-KR" altLang="en-US" sz="2800" dirty="0" smtClean="0">
                <a:hlinkClick r:id="rId2"/>
              </a:rPr>
              <a:t> 면접전형의 </a:t>
            </a:r>
            <a:r>
              <a:rPr lang="ko-KR" altLang="en-US" sz="2800" b="1" dirty="0" smtClean="0">
                <a:hlinkClick r:id="rId2"/>
              </a:rPr>
              <a:t>지원전략</a:t>
            </a:r>
            <a:r>
              <a:rPr lang="ko-KR" altLang="en-US" sz="2800" dirty="0" smtClean="0">
                <a:hlinkClick r:id="rId2"/>
              </a:rPr>
              <a:t>은</a:t>
            </a:r>
            <a:r>
              <a:rPr lang="en-US" altLang="ko-KR" sz="2800" dirty="0" smtClean="0">
                <a:hlinkClick r:id="rId2"/>
              </a:rPr>
              <a:t>?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입시관련자료 </a:t>
            </a:r>
            <a:r>
              <a:rPr lang="en-US" altLang="ko-KR" dirty="0">
                <a:hlinkClick r:id="rId2"/>
              </a:rPr>
              <a:t>- 2012</a:t>
            </a:r>
            <a:r>
              <a:rPr lang="ko-KR" altLang="en-US" b="1" dirty="0">
                <a:hlinkClick r:id="rId2"/>
              </a:rPr>
              <a:t>학년도</a:t>
            </a:r>
            <a:r>
              <a:rPr lang="ko-KR" altLang="en-US" dirty="0">
                <a:hlinkClick r:id="rId2"/>
              </a:rPr>
              <a:t> 대학별 </a:t>
            </a:r>
            <a:r>
              <a:rPr lang="ko-KR" altLang="en-US" b="1" dirty="0">
                <a:hlinkClick r:id="rId2"/>
              </a:rPr>
              <a:t>수시</a:t>
            </a:r>
            <a:r>
              <a:rPr lang="ko-KR" altLang="en-US" dirty="0">
                <a:hlinkClick r:id="rId2"/>
              </a:rPr>
              <a:t> 면접전형의 </a:t>
            </a:r>
            <a:r>
              <a:rPr lang="ko-KR" altLang="en-US" b="1" dirty="0">
                <a:hlinkClick r:id="rId2"/>
              </a:rPr>
              <a:t>지원전략</a:t>
            </a:r>
            <a:r>
              <a:rPr lang="ko-KR" altLang="en-US" dirty="0">
                <a:hlinkClick r:id="rId2"/>
              </a:rPr>
              <a:t>은</a:t>
            </a:r>
            <a:r>
              <a:rPr lang="en-US" altLang="ko-KR" dirty="0" smtClean="0">
                <a:hlinkClick r:id="rId2"/>
              </a:rPr>
              <a:t>?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hlinkClick r:id="rId2"/>
              </a:rPr>
              <a:t>2011</a:t>
            </a:r>
            <a:r>
              <a:rPr lang="ko-KR" altLang="en-US" sz="2800" b="1" dirty="0" smtClean="0">
                <a:hlinkClick r:id="rId2"/>
              </a:rPr>
              <a:t>학년도</a:t>
            </a:r>
            <a:r>
              <a:rPr lang="ko-KR" altLang="en-US" sz="2800" dirty="0" smtClean="0">
                <a:hlinkClick r:id="rId2"/>
              </a:rPr>
              <a:t> 대학별</a:t>
            </a:r>
            <a:r>
              <a:rPr lang="ko-KR" altLang="en-US" sz="2800" b="1" dirty="0" smtClean="0">
                <a:hlinkClick r:id="rId2"/>
              </a:rPr>
              <a:t>수시지원전략</a:t>
            </a:r>
            <a:r>
              <a:rPr lang="en-US" altLang="ko-KR" sz="2800" dirty="0" smtClean="0">
                <a:hlinkClick r:id="rId2"/>
              </a:rPr>
              <a:t>_</a:t>
            </a:r>
            <a:r>
              <a:rPr lang="ko-KR" altLang="en-US" sz="2800" dirty="0" smtClean="0">
                <a:hlinkClick r:id="rId2"/>
              </a:rPr>
              <a:t>한국외국어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진학사</a:t>
            </a:r>
            <a:r>
              <a:rPr lang="en-US" altLang="ko-KR" dirty="0">
                <a:hlinkClick r:id="rId2"/>
              </a:rPr>
              <a:t>] </a:t>
            </a:r>
            <a:r>
              <a:rPr lang="en-US" altLang="ko-KR" b="1" dirty="0">
                <a:hlinkClick r:id="rId2"/>
              </a:rPr>
              <a:t>2011</a:t>
            </a:r>
            <a:r>
              <a:rPr lang="ko-KR" altLang="en-US" b="1" dirty="0">
                <a:hlinkClick r:id="rId2"/>
              </a:rPr>
              <a:t>학년도</a:t>
            </a:r>
            <a:r>
              <a:rPr lang="ko-KR" altLang="en-US" dirty="0">
                <a:hlinkClick r:id="rId2"/>
              </a:rPr>
              <a:t> 대학별</a:t>
            </a:r>
            <a:r>
              <a:rPr lang="ko-KR" altLang="en-US" b="1" dirty="0">
                <a:hlinkClick r:id="rId2"/>
              </a:rPr>
              <a:t>수시지원전략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한국외국어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hlinkClick r:id="rId2"/>
              </a:rPr>
              <a:t>2011</a:t>
            </a:r>
            <a:r>
              <a:rPr lang="ko-KR" altLang="en-US" sz="2800" b="1" dirty="0" smtClean="0">
                <a:hlinkClick r:id="rId2"/>
              </a:rPr>
              <a:t>학년도</a:t>
            </a:r>
            <a:r>
              <a:rPr lang="ko-KR" altLang="en-US" sz="2800" dirty="0" smtClean="0">
                <a:hlinkClick r:id="rId2"/>
              </a:rPr>
              <a:t> 대학별</a:t>
            </a:r>
            <a:r>
              <a:rPr lang="ko-KR" altLang="en-US" sz="2800" b="1" dirty="0" smtClean="0">
                <a:hlinkClick r:id="rId2"/>
              </a:rPr>
              <a:t>수시지원전략</a:t>
            </a:r>
            <a:r>
              <a:rPr lang="en-US" altLang="ko-KR" sz="2800" dirty="0" smtClean="0">
                <a:hlinkClick r:id="rId2"/>
              </a:rPr>
              <a:t>_</a:t>
            </a:r>
            <a:r>
              <a:rPr lang="ko-KR" altLang="en-US" sz="2800" dirty="0" smtClean="0">
                <a:hlinkClick r:id="rId2"/>
              </a:rPr>
              <a:t>서울시립대학교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진학사</a:t>
            </a:r>
            <a:r>
              <a:rPr lang="en-US" altLang="ko-KR" dirty="0">
                <a:hlinkClick r:id="rId2"/>
              </a:rPr>
              <a:t>] </a:t>
            </a:r>
            <a:r>
              <a:rPr lang="en-US" altLang="ko-KR" b="1" dirty="0">
                <a:hlinkClick r:id="rId2"/>
              </a:rPr>
              <a:t>2011</a:t>
            </a:r>
            <a:r>
              <a:rPr lang="ko-KR" altLang="en-US" b="1" dirty="0">
                <a:hlinkClick r:id="rId2"/>
              </a:rPr>
              <a:t>학년도</a:t>
            </a:r>
            <a:r>
              <a:rPr lang="ko-KR" altLang="en-US" dirty="0">
                <a:hlinkClick r:id="rId2"/>
              </a:rPr>
              <a:t> 대학별</a:t>
            </a:r>
            <a:r>
              <a:rPr lang="ko-KR" altLang="en-US" b="1" dirty="0">
                <a:hlinkClick r:id="rId2"/>
              </a:rPr>
              <a:t>수시지원전략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서울시립대학교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hlinkClick r:id="rId2"/>
              </a:rPr>
              <a:t> </a:t>
            </a:r>
            <a:r>
              <a:rPr lang="en-US" altLang="ko-KR" sz="2800" b="1" dirty="0" smtClean="0">
                <a:hlinkClick r:id="rId2"/>
              </a:rPr>
              <a:t>2011</a:t>
            </a:r>
            <a:r>
              <a:rPr lang="ko-KR" altLang="en-US" sz="2800" b="1" dirty="0" smtClean="0">
                <a:hlinkClick r:id="rId2"/>
              </a:rPr>
              <a:t>학년도</a:t>
            </a:r>
            <a:r>
              <a:rPr lang="ko-KR" altLang="en-US" sz="2800" dirty="0" smtClean="0">
                <a:hlinkClick r:id="rId2"/>
              </a:rPr>
              <a:t> 대학별</a:t>
            </a:r>
            <a:r>
              <a:rPr lang="ko-KR" altLang="en-US" sz="2800" b="1" dirty="0" smtClean="0">
                <a:hlinkClick r:id="rId2"/>
              </a:rPr>
              <a:t>수시지원전략</a:t>
            </a:r>
            <a:r>
              <a:rPr lang="en-US" altLang="ko-KR" sz="2800" dirty="0" smtClean="0">
                <a:hlinkClick r:id="rId2"/>
              </a:rPr>
              <a:t>_</a:t>
            </a:r>
            <a:r>
              <a:rPr lang="ko-KR" altLang="en-US" sz="2800" dirty="0" smtClean="0">
                <a:hlinkClick r:id="rId2"/>
              </a:rPr>
              <a:t>성균관대학교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진학사</a:t>
            </a:r>
            <a:r>
              <a:rPr lang="en-US" altLang="ko-KR" dirty="0">
                <a:hlinkClick r:id="rId2"/>
              </a:rPr>
              <a:t>] </a:t>
            </a:r>
            <a:r>
              <a:rPr lang="en-US" altLang="ko-KR" b="1" dirty="0">
                <a:hlinkClick r:id="rId2"/>
              </a:rPr>
              <a:t>2011</a:t>
            </a:r>
            <a:r>
              <a:rPr lang="ko-KR" altLang="en-US" b="1" dirty="0">
                <a:hlinkClick r:id="rId2"/>
              </a:rPr>
              <a:t>학년도</a:t>
            </a:r>
            <a:r>
              <a:rPr lang="ko-KR" altLang="en-US" dirty="0">
                <a:hlinkClick r:id="rId2"/>
              </a:rPr>
              <a:t> 대학별</a:t>
            </a:r>
            <a:r>
              <a:rPr lang="ko-KR" altLang="en-US" b="1" dirty="0">
                <a:hlinkClick r:id="rId2"/>
              </a:rPr>
              <a:t>수시지원전략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성균관대학교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hlinkClick r:id="rId2"/>
              </a:rPr>
              <a:t>2011</a:t>
            </a:r>
            <a:r>
              <a:rPr lang="ko-KR" altLang="en-US" sz="2800" b="1" dirty="0" smtClean="0">
                <a:hlinkClick r:id="rId2"/>
              </a:rPr>
              <a:t>학년도</a:t>
            </a:r>
            <a:r>
              <a:rPr lang="ko-KR" altLang="en-US" sz="2800" dirty="0" smtClean="0">
                <a:hlinkClick r:id="rId2"/>
              </a:rPr>
              <a:t> 대학별</a:t>
            </a:r>
            <a:r>
              <a:rPr lang="ko-KR" altLang="en-US" sz="2800" b="1" dirty="0" smtClean="0">
                <a:hlinkClick r:id="rId2"/>
              </a:rPr>
              <a:t>수시지원전략</a:t>
            </a:r>
            <a:r>
              <a:rPr lang="en-US" altLang="ko-KR" sz="2800" dirty="0" smtClean="0">
                <a:hlinkClick r:id="rId2"/>
              </a:rPr>
              <a:t>_</a:t>
            </a:r>
            <a:r>
              <a:rPr lang="ko-KR" altLang="en-US" sz="2800" dirty="0" smtClean="0">
                <a:hlinkClick r:id="rId2"/>
              </a:rPr>
              <a:t>고려대학교 편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진학사</a:t>
            </a:r>
            <a:r>
              <a:rPr lang="en-US" altLang="ko-KR" dirty="0">
                <a:hlinkClick r:id="rId2"/>
              </a:rPr>
              <a:t>] </a:t>
            </a:r>
            <a:r>
              <a:rPr lang="en-US" altLang="ko-KR" b="1" dirty="0">
                <a:hlinkClick r:id="rId2"/>
              </a:rPr>
              <a:t>2011</a:t>
            </a:r>
            <a:r>
              <a:rPr lang="ko-KR" altLang="en-US" b="1" dirty="0">
                <a:hlinkClick r:id="rId2"/>
              </a:rPr>
              <a:t>학년도</a:t>
            </a:r>
            <a:r>
              <a:rPr lang="ko-KR" altLang="en-US" dirty="0">
                <a:hlinkClick r:id="rId2"/>
              </a:rPr>
              <a:t> 대학별</a:t>
            </a:r>
            <a:r>
              <a:rPr lang="ko-KR" altLang="en-US" b="1" dirty="0">
                <a:hlinkClick r:id="rId2"/>
              </a:rPr>
              <a:t>수시지원전략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고려대학교 편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hlinkClick r:id="rId2"/>
              </a:rPr>
              <a:t>2011</a:t>
            </a:r>
            <a:r>
              <a:rPr lang="ko-KR" altLang="en-US" sz="2800" b="1" dirty="0" smtClean="0">
                <a:hlinkClick r:id="rId2"/>
              </a:rPr>
              <a:t>학년도</a:t>
            </a:r>
            <a:r>
              <a:rPr lang="ko-KR" altLang="en-US" sz="2800" dirty="0" smtClean="0">
                <a:hlinkClick r:id="rId2"/>
              </a:rPr>
              <a:t> 대학별</a:t>
            </a:r>
            <a:r>
              <a:rPr lang="ko-KR" altLang="en-US" sz="2800" b="1" dirty="0" smtClean="0">
                <a:hlinkClick r:id="rId2"/>
              </a:rPr>
              <a:t>수시지원전략</a:t>
            </a:r>
            <a:r>
              <a:rPr lang="en-US" altLang="ko-KR" sz="2800" dirty="0" smtClean="0">
                <a:hlinkClick r:id="rId2"/>
              </a:rPr>
              <a:t>_</a:t>
            </a:r>
            <a:r>
              <a:rPr lang="ko-KR" altLang="en-US" sz="2800" dirty="0" smtClean="0">
                <a:hlinkClick r:id="rId2"/>
              </a:rPr>
              <a:t>연세대학교 편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진학사</a:t>
            </a:r>
            <a:r>
              <a:rPr lang="en-US" altLang="ko-KR" dirty="0">
                <a:hlinkClick r:id="rId2"/>
              </a:rPr>
              <a:t>] </a:t>
            </a:r>
            <a:r>
              <a:rPr lang="en-US" altLang="ko-KR" b="1" dirty="0">
                <a:hlinkClick r:id="rId2"/>
              </a:rPr>
              <a:t>2011</a:t>
            </a:r>
            <a:r>
              <a:rPr lang="ko-KR" altLang="en-US" b="1" dirty="0">
                <a:hlinkClick r:id="rId2"/>
              </a:rPr>
              <a:t>학년도</a:t>
            </a:r>
            <a:r>
              <a:rPr lang="ko-KR" altLang="en-US" dirty="0">
                <a:hlinkClick r:id="rId2"/>
              </a:rPr>
              <a:t> 대학별</a:t>
            </a:r>
            <a:r>
              <a:rPr lang="ko-KR" altLang="en-US" b="1" dirty="0">
                <a:hlinkClick r:id="rId2"/>
              </a:rPr>
              <a:t>수시지원전략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연세대학교 편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</a:t>
            </a:r>
            <a:r>
              <a:rPr lang="ko-KR" altLang="en-US" dirty="0" smtClean="0">
                <a:hlinkClick r:id="rId2"/>
              </a:rPr>
              <a:t> 제도 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>
                <a:hlinkClick r:id="rId2"/>
              </a:rPr>
              <a:t>입학사정관</a:t>
            </a:r>
            <a:r>
              <a:rPr lang="ko-KR" altLang="en-US" dirty="0">
                <a:hlinkClick r:id="rId2"/>
              </a:rPr>
              <a:t> 제도 안내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>
                <a:hlinkClick r:id="rId2"/>
              </a:rPr>
              <a:t>커리어넷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2"/>
              </a:rPr>
              <a:t>커리어넷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꿈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미래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진로</a:t>
            </a:r>
            <a:r>
              <a:rPr lang="en-US" altLang="ko-KR" dirty="0">
                <a:hlinkClick r:id="rId2"/>
              </a:rPr>
              <a:t>... </a:t>
            </a:r>
            <a:r>
              <a:rPr lang="ko-KR" altLang="en-US" dirty="0">
                <a:hlinkClick r:id="rId2"/>
              </a:rPr>
              <a:t>함께하는 </a:t>
            </a:r>
            <a:r>
              <a:rPr lang="ko-KR" altLang="en-US" b="1" dirty="0" err="1" smtClean="0">
                <a:hlinkClick r:id="rId2"/>
              </a:rPr>
              <a:t>커리어넷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en-US" altLang="ko-KR" dirty="0" err="1">
                <a:hlinkClick r:id="rId2"/>
              </a:rPr>
              <a:t>jobyoung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b="1" dirty="0">
                <a:hlinkClick r:id="rId2"/>
              </a:rPr>
              <a:t>입학사정관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내일을 잡아라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b="1" dirty="0">
                <a:hlinkClick r:id="rId2"/>
              </a:rPr>
              <a:t>입학사정관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한국고용정보원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</a:t>
            </a:r>
            <a:r>
              <a:rPr lang="ko-KR" altLang="en-US" dirty="0" smtClean="0">
                <a:hlinkClick r:id="rId2"/>
              </a:rPr>
              <a:t>전형 합격생 후기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2010</a:t>
            </a:r>
            <a:r>
              <a:rPr lang="ko-KR" altLang="en-US" dirty="0">
                <a:hlinkClick r:id="rId2"/>
              </a:rPr>
              <a:t>학년도 고려대학교 </a:t>
            </a:r>
            <a:r>
              <a:rPr lang="ko-KR" altLang="en-US" b="1" dirty="0">
                <a:hlinkClick r:id="rId2"/>
              </a:rPr>
              <a:t>입학사정관</a:t>
            </a:r>
            <a:r>
              <a:rPr lang="ko-KR" altLang="en-US" dirty="0">
                <a:hlinkClick r:id="rId2"/>
              </a:rPr>
              <a:t>전형 합격생 후기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</a:t>
            </a:r>
            <a:r>
              <a:rPr lang="ko-KR" altLang="en-US" dirty="0" smtClean="0">
                <a:hlinkClick r:id="rId2"/>
              </a:rPr>
              <a:t>전형 합격자 인터뷰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>
                <a:hlinkClick r:id="rId2"/>
              </a:rPr>
              <a:t>고교생신문 </a:t>
            </a:r>
            <a:r>
              <a:rPr lang="en-US" altLang="ko-KR" dirty="0">
                <a:hlinkClick r:id="rId2"/>
              </a:rPr>
              <a:t>PASS] </a:t>
            </a:r>
            <a:r>
              <a:rPr lang="ko-KR" altLang="en-US" b="1" dirty="0">
                <a:hlinkClick r:id="rId2"/>
              </a:rPr>
              <a:t>입학사정관</a:t>
            </a:r>
            <a:r>
              <a:rPr lang="ko-KR" altLang="en-US" dirty="0">
                <a:hlinkClick r:id="rId2"/>
              </a:rPr>
              <a:t>전형 합격자 인터뷰 </a:t>
            </a:r>
            <a:r>
              <a:rPr lang="en-US" altLang="ko-KR" dirty="0">
                <a:hlinkClick r:id="rId2"/>
              </a:rPr>
              <a:t>2</a:t>
            </a:r>
            <a:r>
              <a:rPr lang="ko-KR" altLang="en-US" dirty="0">
                <a:hlinkClick r:id="rId2"/>
              </a:rPr>
              <a:t>탄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hlinkClick r:id="rId2"/>
              </a:rPr>
              <a:t>중등입시 </a:t>
            </a:r>
            <a:r>
              <a:rPr lang="ko-KR" altLang="en-US" b="1" dirty="0" smtClean="0">
                <a:hlinkClick r:id="rId2"/>
              </a:rPr>
              <a:t>입학사정관제</a:t>
            </a:r>
            <a:r>
              <a:rPr lang="ko-KR" altLang="en-US" dirty="0" smtClean="0">
                <a:hlinkClick r:id="rId2"/>
              </a:rPr>
              <a:t> 대비 전략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>
                <a:hlinkClick r:id="rId2"/>
              </a:rPr>
              <a:t>자기주도학습</a:t>
            </a:r>
            <a:r>
              <a:rPr lang="en-US" altLang="ko-KR" dirty="0">
                <a:hlinkClick r:id="rId2"/>
              </a:rPr>
              <a:t>]</a:t>
            </a:r>
            <a:r>
              <a:rPr lang="ko-KR" altLang="en-US" dirty="0">
                <a:hlinkClick r:id="rId2"/>
              </a:rPr>
              <a:t>중등입시 </a:t>
            </a:r>
            <a:r>
              <a:rPr lang="ko-KR" altLang="en-US" b="1" dirty="0">
                <a:hlinkClick r:id="rId2"/>
              </a:rPr>
              <a:t>입학사정관제</a:t>
            </a:r>
            <a:r>
              <a:rPr lang="ko-KR" altLang="en-US" dirty="0">
                <a:hlinkClick r:id="rId2"/>
              </a:rPr>
              <a:t> 대비 전략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 </a:t>
            </a:r>
            <a:r>
              <a:rPr lang="ko-KR" altLang="en-US" dirty="0" err="1" smtClean="0">
                <a:hlinkClick r:id="rId2"/>
              </a:rPr>
              <a:t>포스텍</a:t>
            </a:r>
            <a:r>
              <a:rPr lang="ko-KR" altLang="en-US" dirty="0" smtClean="0">
                <a:hlinkClick r:id="rId2"/>
              </a:rPr>
              <a:t> 학생심사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 </a:t>
            </a:r>
            <a:r>
              <a:rPr lang="ko-KR" altLang="en-US" dirty="0" err="1" smtClean="0">
                <a:hlinkClick r:id="rId2"/>
              </a:rPr>
              <a:t>포스텍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>
                <a:hlinkClick r:id="rId2"/>
              </a:rPr>
              <a:t>학생심사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서울여대 </a:t>
            </a:r>
            <a:r>
              <a:rPr lang="en-US" altLang="ko-KR" dirty="0" smtClean="0">
                <a:hlinkClick r:id="rId2"/>
              </a:rPr>
              <a:t>'</a:t>
            </a:r>
            <a:r>
              <a:rPr lang="ko-KR" altLang="en-US" b="1" dirty="0" smtClean="0">
                <a:hlinkClick r:id="rId2"/>
              </a:rPr>
              <a:t>입학사정관</a:t>
            </a:r>
            <a:r>
              <a:rPr lang="ko-KR" altLang="en-US" dirty="0" smtClean="0">
                <a:hlinkClick r:id="rId2"/>
              </a:rPr>
              <a:t>전형</a:t>
            </a:r>
            <a:r>
              <a:rPr lang="en-US" altLang="ko-KR" dirty="0" smtClean="0">
                <a:hlinkClick r:id="rId2"/>
              </a:rPr>
              <a:t>'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[2012</a:t>
            </a:r>
            <a:r>
              <a:rPr lang="ko-KR" altLang="en-US" dirty="0">
                <a:hlinkClick r:id="rId2"/>
              </a:rPr>
              <a:t>수시대학입학정보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dirty="0">
                <a:hlinkClick r:id="rId2"/>
              </a:rPr>
              <a:t>서울여대 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b="1" dirty="0">
                <a:hlinkClick r:id="rId2"/>
              </a:rPr>
              <a:t>입학사정관</a:t>
            </a:r>
            <a:r>
              <a:rPr lang="ko-KR" altLang="en-US" dirty="0">
                <a:hlinkClick r:id="rId2"/>
              </a:rPr>
              <a:t>전형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으로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/>
              <a:t>[</a:t>
            </a:r>
            <a:r>
              <a:rPr lang="ko-KR" altLang="en-US" sz="2800" b="1" dirty="0" err="1" smtClean="0"/>
              <a:t>공신닷컴</a:t>
            </a:r>
            <a:r>
              <a:rPr lang="en-US" altLang="ko-KR" sz="2800" b="1" dirty="0" smtClean="0"/>
              <a:t>] </a:t>
            </a:r>
            <a:r>
              <a:rPr lang="ko-KR" altLang="en-US" sz="2800" b="1" dirty="0" smtClean="0"/>
              <a:t>고등학생</a:t>
            </a:r>
            <a:r>
              <a:rPr lang="en-US" altLang="ko-KR" sz="2800" b="1" dirty="0" smtClean="0"/>
              <a:t>#4 </a:t>
            </a:r>
            <a:r>
              <a:rPr lang="ko-KR" altLang="en-US" sz="2800" b="1" dirty="0" smtClean="0"/>
              <a:t>나다운 게 뭔데 </a:t>
            </a:r>
            <a:r>
              <a:rPr lang="en-US" altLang="ko-KR" sz="2800" b="1" dirty="0" smtClean="0"/>
              <a:t>- </a:t>
            </a:r>
            <a:r>
              <a:rPr lang="ko-KR" altLang="en-US" sz="2800" b="1" dirty="0" smtClean="0"/>
              <a:t>권은진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http://www.youtube.com/watch?v=oSMSnLSrbMs&amp;feature=related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공부의 신</a:t>
            </a:r>
            <a:r>
              <a:rPr lang="en-US" altLang="ko-KR" b="1" dirty="0" smtClean="0"/>
              <a:t>.E02.100105.part3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http://www.youtube.com/watch?v=P7n3rsYM6PQ&amp;feature=related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/>
              <a:t>입학사정관제 포트폴리오 준비 키워드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http://www.youtube.com/watch?v=R2OQJo09YZ4&amp;feature=related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hlinkClick r:id="rId2"/>
              </a:rPr>
              <a:t>입학사정관이 선택한 초등학생의 </a:t>
            </a:r>
            <a:r>
              <a:rPr lang="ko-KR" altLang="en-US" sz="2800" b="1" dirty="0" smtClean="0">
                <a:hlinkClick r:id="rId2"/>
              </a:rPr>
              <a:t>독서활동</a:t>
            </a:r>
            <a:r>
              <a:rPr lang="ko-KR" altLang="en-US" sz="2800" dirty="0" smtClean="0">
                <a:hlinkClick r:id="rId2"/>
              </a:rPr>
              <a:t>은</a:t>
            </a:r>
            <a:r>
              <a:rPr lang="en-US" altLang="ko-KR" sz="2800" dirty="0" smtClean="0">
                <a:hlinkClick r:id="rId2"/>
              </a:rPr>
              <a:t>?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아이디어 </a:t>
            </a:r>
            <a:r>
              <a:rPr lang="ko-KR" altLang="en-US" dirty="0" err="1">
                <a:hlinkClick r:id="rId2"/>
              </a:rPr>
              <a:t>팩토리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:: </a:t>
            </a:r>
            <a:r>
              <a:rPr lang="ko-KR" altLang="en-US" dirty="0">
                <a:hlinkClick r:id="rId2"/>
              </a:rPr>
              <a:t>입학사정관이 선택한 초등학생의 </a:t>
            </a:r>
            <a:r>
              <a:rPr lang="ko-KR" altLang="en-US" b="1" dirty="0">
                <a:hlinkClick r:id="rId2"/>
              </a:rPr>
              <a:t>독서활동</a:t>
            </a:r>
            <a:r>
              <a:rPr lang="ko-KR" altLang="en-US" dirty="0">
                <a:hlinkClick r:id="rId2"/>
              </a:rPr>
              <a:t>은</a:t>
            </a:r>
            <a:r>
              <a:rPr lang="en-US" altLang="ko-KR" dirty="0" smtClean="0">
                <a:hlinkClick r:id="rId2"/>
              </a:rPr>
              <a:t>?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ko-KR" altLang="en-US" sz="3200" b="1" dirty="0" smtClean="0"/>
              <a:t>자기주도학습 전문가 이병훈 외고 입시 강연 </a:t>
            </a:r>
            <a:r>
              <a:rPr lang="en-US" altLang="ko-KR" sz="3200" b="1" dirty="0" smtClean="0"/>
              <a:t>1-1 Intro </a:t>
            </a:r>
            <a:r>
              <a:rPr lang="ko-KR" altLang="en-US" sz="3200" b="1" dirty="0" smtClean="0"/>
              <a:t>나의 학창 시절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http://www.youtube.com/watch?v=d7P9B3Nv3Jo&amp;feature=related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자기주도학습 전문가 이병훈 외고 입시 강연 </a:t>
            </a:r>
            <a:r>
              <a:rPr lang="en-US" altLang="ko-KR" b="1" dirty="0" smtClean="0"/>
              <a:t>1-2 </a:t>
            </a:r>
            <a:r>
              <a:rPr lang="ko-KR" altLang="en-US" b="1" dirty="0" err="1" smtClean="0"/>
              <a:t>특목고생의</a:t>
            </a:r>
            <a:r>
              <a:rPr lang="ko-KR" altLang="en-US" b="1" dirty="0" smtClean="0"/>
              <a:t> 자격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http://www.youtube.com/watch?v=RNfAIzp-wu4&amp;feature=related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b="1" dirty="0" smtClean="0"/>
              <a:t>자기주도학습 전문가 이병훈 외고 입시 강연 </a:t>
            </a:r>
            <a:r>
              <a:rPr lang="en-US" altLang="ko-KR" sz="2800" b="1" dirty="0" smtClean="0"/>
              <a:t>1-3 </a:t>
            </a:r>
            <a:r>
              <a:rPr lang="ko-KR" altLang="en-US" sz="2800" b="1" dirty="0" smtClean="0"/>
              <a:t>외고 국제고 선발 요강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http://www.youtube.com/watch?v=Bp0YWDrUII4&amp;feature=related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err="1" smtClean="0"/>
              <a:t>김송은</a:t>
            </a:r>
            <a:r>
              <a:rPr lang="ko-KR" altLang="en-US" b="1" dirty="0" smtClean="0"/>
              <a:t> 직영 본부장님 외고 입시 강연 </a:t>
            </a:r>
            <a:r>
              <a:rPr lang="en-US" altLang="ko-KR" b="1" dirty="0" smtClean="0"/>
              <a:t>1-1 </a:t>
            </a:r>
            <a:r>
              <a:rPr lang="ko-KR" altLang="en-US" b="1" dirty="0" smtClean="0"/>
              <a:t>왜 자기주도학습인가</a:t>
            </a:r>
            <a:r>
              <a:rPr lang="en-US" altLang="ko-KR" b="1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http://www.youtube.com/watch?v=Z1HG6YndQd8&amp;feature=related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입학사정관제 전문가 </a:t>
            </a:r>
            <a:r>
              <a:rPr lang="ko-KR" altLang="en-US" b="1" dirty="0" err="1" smtClean="0"/>
              <a:t>김송은</a:t>
            </a:r>
            <a:r>
              <a:rPr lang="ko-KR" altLang="en-US" b="1" dirty="0" smtClean="0"/>
              <a:t> 외고 입시 강연 </a:t>
            </a:r>
            <a:r>
              <a:rPr lang="en-US" altLang="ko-KR" b="1" dirty="0" smtClean="0"/>
              <a:t>1-3 </a:t>
            </a:r>
            <a:r>
              <a:rPr lang="ko-KR" altLang="en-US" b="1" dirty="0" smtClean="0"/>
              <a:t>영어내신 전형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http://www.youtube.com/watch?v=JQYpWTmqCx4&amp;feature=related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b="1" dirty="0" smtClean="0"/>
              <a:t>입학사정관제 전문가 </a:t>
            </a:r>
            <a:r>
              <a:rPr lang="ko-KR" altLang="en-US" sz="2800" b="1" dirty="0" err="1" smtClean="0"/>
              <a:t>김송은</a:t>
            </a:r>
            <a:r>
              <a:rPr lang="ko-KR" altLang="en-US" sz="2800" b="1" dirty="0" smtClean="0"/>
              <a:t> 외고 입시 전략 강연 </a:t>
            </a:r>
            <a:r>
              <a:rPr lang="en-US" altLang="ko-KR" sz="2800" b="1" dirty="0" smtClean="0"/>
              <a:t>1-4 </a:t>
            </a:r>
            <a:r>
              <a:rPr lang="ko-KR" altLang="en-US" sz="2800" b="1" dirty="0" smtClean="0"/>
              <a:t>자기주도학습전형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http://www.youtube.com/watch?v=kwUTDcud8zg&amp;feature=related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입학사정관 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Uploaded videos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dirty="0" err="1">
                <a:hlinkClick r:id="rId3"/>
              </a:rPr>
              <a:t>eicenter's</a:t>
            </a:r>
            <a:r>
              <a:rPr lang="en-US" altLang="ko-KR" dirty="0">
                <a:hlinkClick r:id="rId3"/>
              </a:rPr>
              <a:t> Channel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왜 </a:t>
            </a:r>
            <a:r>
              <a:rPr lang="ko-KR" altLang="en-US" b="1" dirty="0" smtClean="0">
                <a:hlinkClick r:id="rId2"/>
              </a:rPr>
              <a:t>입학</a:t>
            </a:r>
            <a:r>
              <a:rPr lang="ko-KR" altLang="en-US" dirty="0" smtClean="0">
                <a:hlinkClick r:id="rId2"/>
              </a:rPr>
              <a:t>사정관제인가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1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>
                <a:hlinkClick r:id="rId2"/>
              </a:rPr>
              <a:t>.</a:t>
            </a:r>
            <a:r>
              <a:rPr lang="ko-KR" altLang="en-US" dirty="0" smtClean="0">
                <a:hlinkClick r:id="rId2"/>
              </a:rPr>
              <a:t>왜 </a:t>
            </a:r>
            <a:r>
              <a:rPr lang="ko-KR" altLang="en-US" b="1" dirty="0" smtClean="0">
                <a:hlinkClick r:id="rId2"/>
              </a:rPr>
              <a:t>입학</a:t>
            </a:r>
            <a:r>
              <a:rPr lang="ko-KR" altLang="en-US" dirty="0" smtClean="0">
                <a:hlinkClick r:id="rId2"/>
              </a:rPr>
              <a:t>사정관제인가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샘플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자기</a:t>
            </a:r>
            <a:r>
              <a:rPr lang="ko-KR" altLang="en-US" b="1" dirty="0" smtClean="0">
                <a:hlinkClick r:id="rId2"/>
              </a:rPr>
              <a:t>진단리스트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2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>
                <a:hlinkClick r:id="rId2"/>
              </a:rPr>
              <a:t>.</a:t>
            </a:r>
            <a:r>
              <a:rPr lang="ko-KR" altLang="en-US" dirty="0">
                <a:hlinkClick r:id="rId2"/>
              </a:rPr>
              <a:t>자기</a:t>
            </a:r>
            <a:r>
              <a:rPr lang="ko-KR" altLang="en-US" b="1" dirty="0">
                <a:hlinkClick r:id="rId2"/>
              </a:rPr>
              <a:t>진단리스트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샘플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en-US" altLang="ko-KR" b="1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입학사정관제 </a:t>
            </a:r>
            <a:r>
              <a:rPr lang="ko-KR" altLang="en-US" dirty="0" smtClean="0">
                <a:hlinkClick r:id="rId2"/>
              </a:rPr>
              <a:t>인재상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3</a:t>
            </a:r>
            <a:r>
              <a:rPr lang="ko-KR" altLang="en-US" dirty="0" smtClean="0">
                <a:hlinkClick r:id="rId2"/>
              </a:rPr>
              <a:t>강</a:t>
            </a:r>
            <a:r>
              <a:rPr lang="en-US" altLang="ko-KR" dirty="0" smtClean="0">
                <a:hlinkClick r:id="rId2"/>
              </a:rPr>
              <a:t>.</a:t>
            </a:r>
            <a:r>
              <a:rPr lang="ko-KR" altLang="en-US" b="1" dirty="0" smtClean="0">
                <a:hlinkClick r:id="rId2"/>
              </a:rPr>
              <a:t>입학사정관제 </a:t>
            </a:r>
            <a:r>
              <a:rPr lang="ko-KR" altLang="en-US" dirty="0" smtClean="0">
                <a:hlinkClick r:id="rId2"/>
              </a:rPr>
              <a:t>인재상 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샘플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  <a:endParaRPr lang="en-US" altLang="ko-KR" b="1" dirty="0"/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입시에 필요한 </a:t>
            </a:r>
            <a:r>
              <a:rPr lang="ko-KR" altLang="en-US" b="1" dirty="0" smtClean="0">
                <a:hlinkClick r:id="rId2"/>
              </a:rPr>
              <a:t>독서활동</a:t>
            </a:r>
            <a:r>
              <a:rPr lang="ko-KR" altLang="en-US" dirty="0" smtClean="0">
                <a:hlinkClick r:id="rId2"/>
              </a:rPr>
              <a:t> 기록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입시에 필요한 </a:t>
            </a:r>
            <a:r>
              <a:rPr lang="ko-KR" altLang="en-US" b="1" dirty="0">
                <a:hlinkClick r:id="rId2"/>
              </a:rPr>
              <a:t>독서활동</a:t>
            </a:r>
            <a:r>
              <a:rPr lang="ko-KR" altLang="en-US" dirty="0">
                <a:hlinkClick r:id="rId2"/>
              </a:rPr>
              <a:t> 기록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온라인 독서이력 관리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로 </a:t>
            </a:r>
            <a:r>
              <a:rPr lang="ko-KR" altLang="en-US" dirty="0" smtClean="0">
                <a:hlinkClick r:id="rId2"/>
              </a:rPr>
              <a:t>뚝딱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4</a:t>
            </a:r>
            <a:r>
              <a:rPr lang="ko-KR" altLang="en-US" b="1" dirty="0" smtClean="0"/>
              <a:t>강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봉사활동</a:t>
            </a:r>
            <a:r>
              <a:rPr lang="en-US" altLang="ko-KR" b="1" dirty="0" smtClean="0"/>
              <a:t>-</a:t>
            </a:r>
            <a:r>
              <a:rPr lang="ko-KR" altLang="en-US" b="1" dirty="0" smtClean="0"/>
              <a:t>샘플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http://www.youtube.com/watch?v=ZLpgnMEZLbY&amp;feature=related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대회특기</a:t>
            </a:r>
            <a:r>
              <a:rPr lang="ko-KR" altLang="en-US" b="1" dirty="0" smtClean="0">
                <a:hlinkClick r:id="rId2"/>
              </a:rPr>
              <a:t>준비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7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 smtClean="0">
                <a:hlinkClick r:id="rId2"/>
              </a:rPr>
              <a:t>. </a:t>
            </a:r>
            <a:r>
              <a:rPr lang="ko-KR" altLang="en-US" dirty="0" smtClean="0">
                <a:hlinkClick r:id="rId2"/>
              </a:rPr>
              <a:t>대회특기</a:t>
            </a:r>
            <a:r>
              <a:rPr lang="ko-KR" altLang="en-US" b="1" dirty="0" smtClean="0">
                <a:hlinkClick r:id="rId2"/>
              </a:rPr>
              <a:t>준비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샘플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포트폴리오란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8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>
                <a:hlinkClick r:id="rId2"/>
              </a:rPr>
              <a:t>.</a:t>
            </a:r>
            <a:r>
              <a:rPr lang="ko-KR" altLang="en-US" dirty="0">
                <a:hlinkClick r:id="rId2"/>
              </a:rPr>
              <a:t>포트폴리오란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샘플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11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>
                <a:hlinkClick r:id="rId2"/>
              </a:rPr>
              <a:t>.</a:t>
            </a:r>
            <a:r>
              <a:rPr lang="ko-KR" altLang="en-US" b="1" dirty="0" err="1">
                <a:hlinkClick r:id="rId2"/>
              </a:rPr>
              <a:t>학업계획서작성및사례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샘플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추천서 </a:t>
            </a:r>
            <a:r>
              <a:rPr lang="ko-KR" altLang="en-US" b="1" dirty="0" smtClean="0">
                <a:hlinkClick r:id="rId2"/>
              </a:rPr>
              <a:t>작성 및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12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dirty="0">
                <a:hlinkClick r:id="rId2"/>
              </a:rPr>
              <a:t>추천서 </a:t>
            </a:r>
            <a:r>
              <a:rPr lang="ko-KR" altLang="en-US" b="1" dirty="0">
                <a:hlinkClick r:id="rId2"/>
              </a:rPr>
              <a:t>작성 및 사례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샘플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</a:t>
            </a:r>
            <a:r>
              <a:rPr lang="ko-KR" altLang="en-US" dirty="0" smtClean="0">
                <a:hlinkClick r:id="rId2"/>
              </a:rPr>
              <a:t>전형 면접준비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13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입학사정관</a:t>
            </a:r>
            <a:r>
              <a:rPr lang="ko-KR" altLang="en-US" dirty="0">
                <a:hlinkClick r:id="rId2"/>
              </a:rPr>
              <a:t>전형 면접준비</a:t>
            </a:r>
            <a:r>
              <a:rPr lang="en-US" altLang="ko-KR" dirty="0">
                <a:hlinkClick r:id="rId2"/>
              </a:rPr>
              <a:t>--</a:t>
            </a:r>
            <a:r>
              <a:rPr lang="ko-KR" altLang="en-US" dirty="0">
                <a:hlinkClick r:id="rId2"/>
              </a:rPr>
              <a:t>샘플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>
                <a:hlinkClick r:id="rId2"/>
              </a:rPr>
              <a:t>초등부터 </a:t>
            </a:r>
            <a:r>
              <a:rPr lang="ko-KR" altLang="en-US" sz="2800" dirty="0" err="1" smtClean="0">
                <a:hlinkClick r:id="rId2"/>
              </a:rPr>
              <a:t>하지않으면</a:t>
            </a:r>
            <a:r>
              <a:rPr lang="ko-KR" altLang="en-US" sz="2800" dirty="0" smtClean="0">
                <a:hlinkClick r:id="rId2"/>
              </a:rPr>
              <a:t> 안될 포트폴리오 전략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초등부터하지않으면안될포트폴리오전략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dirty="0" err="1">
                <a:hlinkClick r:id="rId2"/>
              </a:rPr>
              <a:t>wmv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차곡차곡 포트폴리오 작성 시연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http://www.youtube.com/watch?v=3lD-FCMDYHc&amp;feature=related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</a:t>
            </a:r>
            <a:r>
              <a:rPr lang="ko-KR" altLang="en-US" dirty="0" smtClean="0">
                <a:hlinkClick r:id="rId2"/>
              </a:rPr>
              <a:t>토론</a:t>
            </a:r>
            <a:r>
              <a:rPr lang="ko-KR" altLang="en-US" b="1" dirty="0" smtClean="0">
                <a:hlinkClick r:id="rId2"/>
              </a:rPr>
              <a:t>준비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14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>
                <a:hlinkClick r:id="rId2"/>
              </a:rPr>
              <a:t>.</a:t>
            </a:r>
            <a:r>
              <a:rPr lang="ko-KR" altLang="en-US" b="1" dirty="0">
                <a:hlinkClick r:id="rId2"/>
              </a:rPr>
              <a:t>입학사정관</a:t>
            </a:r>
            <a:r>
              <a:rPr lang="ko-KR" altLang="en-US" dirty="0">
                <a:hlinkClick r:id="rId2"/>
              </a:rPr>
              <a:t>토론</a:t>
            </a:r>
            <a:r>
              <a:rPr lang="ko-KR" altLang="en-US" b="1" dirty="0">
                <a:hlinkClick r:id="rId2"/>
              </a:rPr>
              <a:t>준비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샘플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>
                <a:hlinkClick r:id="rId2"/>
              </a:rPr>
              <a:t>입학사정관</a:t>
            </a:r>
            <a:r>
              <a:rPr lang="ko-KR" altLang="en-US" sz="3200" dirty="0" smtClean="0">
                <a:hlinkClick r:id="rId2"/>
              </a:rPr>
              <a:t>합격을 위한 교사와 부모의 역할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15</a:t>
            </a:r>
            <a:r>
              <a:rPr lang="ko-KR" altLang="en-US" dirty="0">
                <a:hlinkClick r:id="rId2"/>
              </a:rPr>
              <a:t>강</a:t>
            </a:r>
            <a:r>
              <a:rPr lang="en-US" altLang="ko-KR" dirty="0">
                <a:hlinkClick r:id="rId2"/>
              </a:rPr>
              <a:t>.</a:t>
            </a:r>
            <a:r>
              <a:rPr lang="ko-KR" altLang="en-US" b="1" dirty="0">
                <a:hlinkClick r:id="rId2"/>
              </a:rPr>
              <a:t>입학사정관</a:t>
            </a:r>
            <a:r>
              <a:rPr lang="ko-KR" altLang="en-US" dirty="0">
                <a:hlinkClick r:id="rId2"/>
              </a:rPr>
              <a:t>합격을 위한 교사와 부모의 역할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b="1" dirty="0">
                <a:hlinkClick r:id="rId2"/>
              </a:rPr>
              <a:t>샘플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dirty="0" smtClean="0">
                <a:hlinkClick r:id="rId2"/>
              </a:rPr>
              <a:t/>
            </a:r>
            <a:br>
              <a:rPr lang="en-US" altLang="ko-KR" sz="3600" dirty="0" smtClean="0">
                <a:hlinkClick r:id="rId2"/>
              </a:rPr>
            </a:br>
            <a:r>
              <a:rPr lang="ko-KR" altLang="en-US" sz="3600" dirty="0" smtClean="0">
                <a:hlinkClick r:id="rId2"/>
              </a:rPr>
              <a:t>입학사정관제와 </a:t>
            </a:r>
            <a:r>
              <a:rPr lang="ko-KR" altLang="en-US" sz="3600" b="1" dirty="0" smtClean="0">
                <a:hlinkClick r:id="rId2"/>
              </a:rPr>
              <a:t>독서활동</a:t>
            </a:r>
            <a:r>
              <a:rPr lang="ko-KR" altLang="en-US" sz="3600" dirty="0" smtClean="0">
                <a:hlinkClick r:id="rId2"/>
              </a:rPr>
              <a:t>은 바늘과 실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입학사정관제와 </a:t>
            </a:r>
            <a:r>
              <a:rPr lang="ko-KR" altLang="en-US" b="1" dirty="0">
                <a:hlinkClick r:id="rId2"/>
              </a:rPr>
              <a:t>독서활동</a:t>
            </a:r>
            <a:r>
              <a:rPr lang="ko-KR" altLang="en-US" dirty="0">
                <a:hlinkClick r:id="rId2"/>
              </a:rPr>
              <a:t>은 바늘과 </a:t>
            </a:r>
            <a:r>
              <a:rPr lang="ko-KR" altLang="en-US" dirty="0" smtClean="0">
                <a:hlinkClick r:id="rId2"/>
              </a:rPr>
              <a:t>실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입학사정관제</a:t>
            </a:r>
            <a:r>
              <a:rPr lang="ko-KR" altLang="en-US" dirty="0" smtClean="0">
                <a:hlinkClick r:id="rId2"/>
              </a:rPr>
              <a:t>의 </a:t>
            </a:r>
            <a:r>
              <a:rPr lang="en-US" altLang="ko-KR" dirty="0" smtClean="0">
                <a:hlinkClick r:id="rId2"/>
              </a:rPr>
              <a:t>'</a:t>
            </a:r>
            <a:r>
              <a:rPr lang="ko-KR" altLang="en-US" dirty="0" err="1" smtClean="0">
                <a:hlinkClick r:id="rId2"/>
              </a:rPr>
              <a:t>끝판왕</a:t>
            </a:r>
            <a:r>
              <a:rPr lang="en-US" altLang="ko-KR" dirty="0" smtClean="0">
                <a:hlinkClick r:id="rId2"/>
              </a:rPr>
              <a:t>'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>
                <a:hlinkClick r:id="rId2"/>
              </a:rPr>
              <a:t>입학사정관제</a:t>
            </a:r>
            <a:r>
              <a:rPr lang="ko-KR" altLang="en-US" dirty="0">
                <a:hlinkClick r:id="rId2"/>
              </a:rPr>
              <a:t>의 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 err="1">
                <a:hlinkClick r:id="rId2"/>
              </a:rPr>
              <a:t>끝판왕</a:t>
            </a:r>
            <a:r>
              <a:rPr lang="en-US" altLang="ko-KR" dirty="0">
                <a:hlinkClick r:id="rId2"/>
              </a:rPr>
              <a:t>'</a:t>
            </a:r>
            <a:r>
              <a:rPr lang="ko-KR" altLang="en-US" dirty="0">
                <a:hlinkClick r:id="rId2"/>
              </a:rPr>
              <a:t>을 만나다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 smtClean="0">
                <a:hlinkClick r:id="rId2"/>
              </a:rPr>
              <a:t>noworry21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b="1" dirty="0" smtClean="0">
                <a:hlinkClick r:id="rId2"/>
              </a:rPr>
              <a:t>kr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noworry21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b="1" dirty="0" smtClean="0">
                <a:hlinkClick r:id="rId2"/>
              </a:rPr>
              <a:t>kr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>
                <a:hlinkClick r:id="rId2"/>
              </a:rPr>
              <a:t>우리집</a:t>
            </a:r>
            <a:r>
              <a:rPr lang="ko-KR" altLang="en-US" b="1" dirty="0" smtClean="0">
                <a:hlinkClick r:id="rId2"/>
              </a:rPr>
              <a:t> 사교육 의존 테스트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>
                <a:hlinkClick r:id="rId2"/>
              </a:rPr>
              <a:t>우리집</a:t>
            </a:r>
            <a:r>
              <a:rPr lang="ko-KR" altLang="en-US" b="1" dirty="0">
                <a:hlinkClick r:id="rId2"/>
              </a:rPr>
              <a:t> 사교육 의존 테스트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b="1" dirty="0" err="1" smtClean="0">
                <a:hlinkClick r:id="rId2"/>
              </a:rPr>
              <a:t>사교육</a:t>
            </a:r>
            <a:r>
              <a:rPr lang="ko-KR" altLang="en-US" dirty="0" err="1" smtClean="0">
                <a:hlinkClick r:id="rId2"/>
              </a:rPr>
              <a:t>걱정없는세상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자기주도학습의</a:t>
            </a:r>
            <a:r>
              <a:rPr lang="ko-KR" altLang="en-US" dirty="0" smtClean="0">
                <a:hlinkClick r:id="rId2"/>
              </a:rPr>
              <a:t> 시작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>
                <a:hlinkClick r:id="rId2"/>
              </a:rPr>
              <a:t>임경희의 </a:t>
            </a:r>
            <a:r>
              <a:rPr lang="ko-KR" altLang="en-US" dirty="0" err="1">
                <a:hlinkClick r:id="rId2"/>
              </a:rPr>
              <a:t>뇌교육</a:t>
            </a:r>
            <a:r>
              <a:rPr lang="ko-KR" altLang="en-US" dirty="0">
                <a:hlinkClick r:id="rId2"/>
              </a:rPr>
              <a:t> 칼럼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b="1" dirty="0">
                <a:hlinkClick r:id="rId2"/>
              </a:rPr>
              <a:t>자기주도학습의</a:t>
            </a:r>
            <a:r>
              <a:rPr lang="ko-KR" altLang="en-US" dirty="0">
                <a:hlinkClick r:id="rId2"/>
              </a:rPr>
              <a:t> 시작은 머릿속 메타인지 </a:t>
            </a:r>
            <a:r>
              <a:rPr lang="en-US" altLang="ko-KR" b="1" dirty="0" smtClean="0">
                <a:hlinkClick r:id="rId2"/>
              </a:rPr>
              <a:t>...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등대지기학교 미션영상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2011 </a:t>
            </a:r>
            <a:r>
              <a:rPr lang="ko-KR" altLang="en-US" dirty="0">
                <a:hlinkClick r:id="rId2"/>
              </a:rPr>
              <a:t>등대지기학교 미션영상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dirty="0" smtClean="0">
                <a:hlinkClick r:id="rId2"/>
              </a:rPr>
              <a:t>YouTube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전문대학원 제도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전문대학원 제도의 연혁 및 전망과 과제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dirty="0" smtClean="0">
                <a:hlinkClick r:id="rId2"/>
              </a:rPr>
              <a:t>YouTube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hlinkClick r:id="rId2"/>
              </a:rPr>
              <a:t>현행 수학과 교육과정</a:t>
            </a:r>
            <a:r>
              <a:rPr lang="ko-KR" altLang="en-US" b="1" dirty="0" smtClean="0">
                <a:hlinkClick r:id="rId2"/>
              </a:rPr>
              <a:t>의</a:t>
            </a:r>
            <a:r>
              <a:rPr lang="ko-KR" altLang="en-US" dirty="0" smtClean="0">
                <a:hlinkClick r:id="rId2"/>
              </a:rPr>
              <a:t> 문제점</a:t>
            </a:r>
            <a:r>
              <a:rPr lang="ko-KR" altLang="en-US" dirty="0" smtClean="0"/>
              <a:t>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현행 수학과 교육과정</a:t>
            </a:r>
            <a:r>
              <a:rPr lang="ko-KR" altLang="en-US" b="1" dirty="0">
                <a:hlinkClick r:id="rId2"/>
              </a:rPr>
              <a:t>의</a:t>
            </a:r>
            <a:r>
              <a:rPr lang="ko-KR" altLang="en-US" dirty="0">
                <a:hlinkClick r:id="rId2"/>
              </a:rPr>
              <a:t> 문제점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무료영어학습사이트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http://www.freeenglishnow.com</a:t>
            </a:r>
            <a:r>
              <a:rPr lang="en-US" altLang="ko-KR" dirty="0" smtClean="0">
                <a:hlinkClick r:id="rId2"/>
              </a:rPr>
              <a:t>/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멈춰질 수 없는 시간에게 </a:t>
            </a:r>
            <a:r>
              <a:rPr lang="en-US" altLang="ko-KR" dirty="0" smtClean="0">
                <a:hlinkClick r:id="rId2"/>
              </a:rPr>
              <a:t>: [</a:t>
            </a:r>
            <a:r>
              <a:rPr lang="ko-KR" altLang="en-US" dirty="0" smtClean="0">
                <a:hlinkClick r:id="rId2"/>
              </a:rPr>
              <a:t>이론</a:t>
            </a:r>
            <a:r>
              <a:rPr lang="en-US" altLang="ko-KR" dirty="0" smtClean="0">
                <a:hlinkClick r:id="rId2"/>
              </a:rPr>
              <a:t>]</a:t>
            </a:r>
            <a:r>
              <a:rPr lang="ko-KR" altLang="en-US" b="1" dirty="0" smtClean="0">
                <a:hlinkClick r:id="rId2"/>
              </a:rPr>
              <a:t>학습부진아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지도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아이디어 </a:t>
            </a:r>
            <a:r>
              <a:rPr lang="ko-KR" altLang="en-US" dirty="0" err="1" smtClean="0">
                <a:hlinkClick r:id="rId2"/>
              </a:rPr>
              <a:t>팩토리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:: '</a:t>
            </a:r>
            <a:r>
              <a:rPr lang="ko-KR" altLang="en-US" b="1" dirty="0" smtClean="0">
                <a:hlinkClick r:id="rId2"/>
              </a:rPr>
              <a:t>학습부진아</a:t>
            </a:r>
            <a:r>
              <a:rPr lang="en-US" altLang="ko-KR" dirty="0" smtClean="0">
                <a:hlinkClick r:id="rId2"/>
              </a:rPr>
              <a:t>' </a:t>
            </a:r>
            <a:r>
              <a:rPr lang="ko-KR" altLang="en-US" dirty="0" smtClean="0">
                <a:hlinkClick r:id="rId2"/>
              </a:rPr>
              <a:t>아인슈타인을 천재로 만든 </a:t>
            </a:r>
            <a:r>
              <a:rPr lang="en-US" altLang="ko-KR" dirty="0" smtClean="0">
                <a:hlinkClick r:id="rId2"/>
              </a:rPr>
              <a:t>'</a:t>
            </a:r>
            <a:r>
              <a:rPr lang="ko-KR" altLang="en-US" dirty="0" smtClean="0">
                <a:hlinkClick r:id="rId2"/>
              </a:rPr>
              <a:t>동기의 힘</a:t>
            </a:r>
            <a:r>
              <a:rPr lang="en-US" altLang="ko-KR" dirty="0" smtClean="0">
                <a:hlinkClick r:id="rId2"/>
              </a:rPr>
              <a:t>'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창비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어린이 청소년 </a:t>
            </a:r>
            <a:r>
              <a:rPr lang="ko-KR" altLang="en-US" b="1" dirty="0" smtClean="0">
                <a:hlinkClick r:id="rId2"/>
              </a:rPr>
              <a:t>독서활동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창비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어린이 청소년 </a:t>
            </a:r>
            <a:r>
              <a:rPr lang="ko-KR" altLang="en-US" b="1" dirty="0">
                <a:hlinkClick r:id="rId2"/>
              </a:rPr>
              <a:t>독서활동</a:t>
            </a:r>
            <a:r>
              <a:rPr lang="ko-KR" altLang="en-US" dirty="0">
                <a:hlinkClick r:id="rId2"/>
              </a:rPr>
              <a:t> 도서목록 </a:t>
            </a:r>
            <a:r>
              <a:rPr lang="ko-KR" altLang="en-US" dirty="0" smtClean="0">
                <a:hlinkClick r:id="rId2"/>
              </a:rPr>
              <a:t>자료실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학습부진아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지도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err="1" smtClean="0">
                <a:hlinkClick r:id="rId2"/>
              </a:rPr>
              <a:t>학습부진아</a:t>
            </a:r>
            <a:r>
              <a:rPr lang="ko-KR" altLang="en-US" dirty="0" err="1" smtClean="0">
                <a:hlinkClick r:id="rId2"/>
              </a:rPr>
              <a:t>지도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학습부진아발생원인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dirty="0" err="1" smtClean="0">
                <a:hlinkClick r:id="rId2"/>
              </a:rPr>
              <a:t>hwp</a:t>
            </a:r>
            <a:r>
              <a:rPr lang="en-US" altLang="ko-KR" dirty="0" smtClean="0"/>
              <a:t>   </a:t>
            </a:r>
            <a:r>
              <a:rPr lang="en-US" altLang="ko-KR" dirty="0" smtClean="0">
                <a:hlinkClick r:id="rId3"/>
              </a:rPr>
              <a:t>http://</a:t>
            </a:r>
            <a:r>
              <a:rPr lang="en-US" altLang="ko-KR" dirty="0" smtClean="0">
                <a:hlinkClick r:id="rId3"/>
              </a:rPr>
              <a:t>gosomin.com/39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(8) </a:t>
            </a:r>
            <a:r>
              <a:rPr lang="ko-KR" altLang="en-US" b="1" dirty="0" smtClean="0">
                <a:hlinkClick r:id="rId2"/>
              </a:rPr>
              <a:t>학습 부진아</a:t>
            </a:r>
            <a:r>
              <a:rPr lang="ko-KR" altLang="en-US" dirty="0" smtClean="0">
                <a:hlinkClick r:id="rId2"/>
              </a:rPr>
              <a:t> 지도 계획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“수준별 이동수업</a:t>
            </a:r>
            <a:r>
              <a:rPr lang="en-US" altLang="ko-KR" dirty="0" smtClean="0">
                <a:hlinkClick r:id="rId2"/>
              </a:rPr>
              <a:t>, </a:t>
            </a:r>
            <a:r>
              <a:rPr lang="ko-KR" altLang="en-US" b="1" dirty="0" err="1" smtClean="0">
                <a:hlinkClick r:id="rId2"/>
              </a:rPr>
              <a:t>학습부진아</a:t>
            </a:r>
            <a:r>
              <a:rPr lang="ko-KR" altLang="en-US" dirty="0" err="1" smtClean="0">
                <a:hlinkClick r:id="rId2"/>
              </a:rPr>
              <a:t>에</a:t>
            </a:r>
            <a:r>
              <a:rPr lang="ko-KR" altLang="en-US" dirty="0" smtClean="0">
                <a:hlinkClick r:id="rId2"/>
              </a:rPr>
              <a:t> 역효과”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smtClean="0">
                <a:hlinkClick r:id="rId2"/>
              </a:rPr>
              <a:t>교육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smtClean="0">
                <a:hlinkClick r:id="rId2"/>
              </a:rPr>
              <a:t>사회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smtClean="0">
                <a:hlinkClick r:id="rId2"/>
              </a:rPr>
              <a:t>뉴스 </a:t>
            </a:r>
            <a:r>
              <a:rPr lang="en-US" altLang="ko-KR" dirty="0" smtClean="0">
                <a:hlinkClick r:id="rId2"/>
              </a:rPr>
              <a:t>: </a:t>
            </a:r>
            <a:r>
              <a:rPr lang="ko-KR" altLang="en-US" dirty="0" err="1" smtClean="0">
                <a:hlinkClick r:id="rId2"/>
              </a:rPr>
              <a:t>한겨레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자료실 </a:t>
            </a:r>
            <a:r>
              <a:rPr lang="en-US" altLang="ko-KR" dirty="0" smtClean="0">
                <a:hlinkClick r:id="rId2"/>
              </a:rPr>
              <a:t>&gt; </a:t>
            </a:r>
            <a:r>
              <a:rPr lang="ko-KR" altLang="en-US" dirty="0" smtClean="0">
                <a:hlinkClick r:id="rId2"/>
              </a:rPr>
              <a:t>상담자료 </a:t>
            </a:r>
            <a:r>
              <a:rPr lang="en-US" altLang="ko-KR" dirty="0" smtClean="0">
                <a:hlinkClick r:id="rId2"/>
              </a:rPr>
              <a:t>&gt; </a:t>
            </a:r>
            <a:r>
              <a:rPr lang="ko-KR" altLang="en-US" b="1" dirty="0" smtClean="0">
                <a:hlinkClick r:id="rId2"/>
              </a:rPr>
              <a:t>학습부진</a:t>
            </a:r>
            <a:r>
              <a:rPr lang="ko-KR" altLang="en-US" dirty="0" smtClean="0">
                <a:hlinkClick r:id="rId2"/>
              </a:rPr>
              <a:t> 청소년실태와 </a:t>
            </a:r>
            <a:r>
              <a:rPr lang="ko-KR" altLang="en-US" dirty="0" smtClean="0">
                <a:hlinkClick r:id="rId2"/>
              </a:rPr>
              <a:t>집단프로그램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사교육없는</a:t>
            </a:r>
            <a:r>
              <a:rPr lang="ko-KR" altLang="en-US" dirty="0" smtClean="0">
                <a:hlinkClick r:id="rId2"/>
              </a:rPr>
              <a:t> 프랑스에서 </a:t>
            </a:r>
            <a:r>
              <a:rPr lang="ko-KR" altLang="en-US" b="1" dirty="0" smtClean="0">
                <a:hlinkClick r:id="rId2"/>
              </a:rPr>
              <a:t>학습 부진아</a:t>
            </a:r>
            <a:r>
              <a:rPr lang="ko-KR" altLang="en-US" dirty="0" smtClean="0">
                <a:hlinkClick r:id="rId2"/>
              </a:rPr>
              <a:t>들은 어떻게 하나</a:t>
            </a:r>
            <a:r>
              <a:rPr lang="en-US" altLang="ko-KR" dirty="0" smtClean="0">
                <a:hlinkClick r:id="rId2"/>
              </a:rPr>
              <a:t>?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YES24 - [</a:t>
            </a:r>
            <a:r>
              <a:rPr lang="ko-KR" altLang="en-US" dirty="0" smtClean="0">
                <a:hlinkClick r:id="rId2"/>
              </a:rPr>
              <a:t>국내도서</a:t>
            </a:r>
            <a:r>
              <a:rPr lang="en-US" altLang="ko-KR" dirty="0" smtClean="0">
                <a:hlinkClick r:id="rId2"/>
              </a:rPr>
              <a:t>]</a:t>
            </a:r>
            <a:r>
              <a:rPr lang="ko-KR" altLang="en-US" b="1" dirty="0" smtClean="0">
                <a:hlinkClick r:id="rId2"/>
              </a:rPr>
              <a:t>학습 </a:t>
            </a:r>
            <a:r>
              <a:rPr lang="ko-KR" altLang="en-US" b="1" dirty="0" err="1" smtClean="0">
                <a:hlinkClick r:id="rId2"/>
              </a:rPr>
              <a:t>부진아</a:t>
            </a:r>
            <a:r>
              <a:rPr lang="ko-KR" altLang="en-US" dirty="0" err="1" smtClean="0">
                <a:hlinkClick r:id="rId2"/>
              </a:rPr>
              <a:t>와</a:t>
            </a:r>
            <a:r>
              <a:rPr lang="ko-KR" altLang="en-US" dirty="0" smtClean="0">
                <a:hlinkClick r:id="rId2"/>
              </a:rPr>
              <a:t> 자폐아의 치료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놀이 활동을 이용한 수학학습이 수학 </a:t>
            </a:r>
            <a:r>
              <a:rPr lang="ko-KR" altLang="en-US" b="1" dirty="0" err="1" smtClean="0">
                <a:hlinkClick r:id="rId2"/>
              </a:rPr>
              <a:t>학습부진아</a:t>
            </a:r>
            <a:r>
              <a:rPr lang="ko-KR" altLang="en-US" dirty="0" err="1" smtClean="0">
                <a:hlinkClick r:id="rId2"/>
              </a:rPr>
              <a:t>의</a:t>
            </a:r>
            <a:r>
              <a:rPr lang="ko-KR" altLang="en-US" dirty="0" smtClean="0">
                <a:hlinkClick r:id="rId2"/>
              </a:rPr>
              <a:t> 연산능력과 수학적 </a:t>
            </a:r>
            <a:r>
              <a:rPr lang="en-US" altLang="ko-KR" b="1" dirty="0" smtClean="0">
                <a:hlinkClick r:id="rId2"/>
              </a:rPr>
              <a:t>...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기초</a:t>
            </a:r>
            <a:r>
              <a:rPr lang="ko-KR" altLang="en-US" b="1" dirty="0" smtClean="0">
                <a:hlinkClick r:id="rId2"/>
              </a:rPr>
              <a:t>학습부진아</a:t>
            </a:r>
            <a:r>
              <a:rPr lang="ko-KR" altLang="en-US" dirty="0" smtClean="0">
                <a:hlinkClick r:id="rId2"/>
              </a:rPr>
              <a:t> 지도 사례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dirty="0" smtClean="0">
                <a:hlinkClick r:id="rId2"/>
              </a:rPr>
              <a:t/>
            </a:r>
            <a:br>
              <a:rPr lang="en-US" altLang="ko-KR" sz="3600" dirty="0" smtClean="0">
                <a:hlinkClick r:id="rId2"/>
              </a:rPr>
            </a:br>
            <a:r>
              <a:rPr lang="en-US" altLang="ko-KR" sz="3600" dirty="0" smtClean="0">
                <a:hlinkClick r:id="rId2"/>
              </a:rPr>
              <a:t>2012</a:t>
            </a:r>
            <a:r>
              <a:rPr lang="ko-KR" altLang="en-US" sz="3600" dirty="0" smtClean="0">
                <a:hlinkClick r:id="rId2"/>
              </a:rPr>
              <a:t>학년도 신입생 집중교육</a:t>
            </a:r>
            <a:r>
              <a:rPr lang="en-US" altLang="ko-KR" sz="3600" dirty="0" smtClean="0">
                <a:hlinkClick r:id="rId2"/>
              </a:rPr>
              <a:t>(</a:t>
            </a:r>
            <a:r>
              <a:rPr lang="ko-KR" altLang="en-US" sz="3600" b="1" dirty="0" smtClean="0">
                <a:hlinkClick r:id="rId2"/>
              </a:rPr>
              <a:t>독서활동</a:t>
            </a:r>
            <a:r>
              <a:rPr lang="en-US" altLang="ko-KR" sz="3600" dirty="0" smtClean="0">
                <a:hlinkClick r:id="rId2"/>
              </a:rPr>
              <a:t>) </a:t>
            </a:r>
            <a:br>
              <a:rPr lang="en-US" altLang="ko-KR" sz="3600" dirty="0" smtClean="0">
                <a:hlinkClick r:id="rId2"/>
              </a:rPr>
            </a:br>
            <a:r>
              <a:rPr lang="en-US" altLang="ko-KR" sz="3600" dirty="0" smtClean="0">
                <a:hlinkClick r:id="rId2"/>
              </a:rPr>
              <a:t>- </a:t>
            </a:r>
            <a:r>
              <a:rPr lang="ko-KR" altLang="en-US" sz="3600" dirty="0" smtClean="0">
                <a:hlinkClick r:id="rId2"/>
              </a:rPr>
              <a:t>한국과학영재학교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2012</a:t>
            </a:r>
            <a:r>
              <a:rPr lang="ko-KR" altLang="en-US" dirty="0">
                <a:hlinkClick r:id="rId2"/>
              </a:rPr>
              <a:t>학년도 신입생 집중교육</a:t>
            </a:r>
            <a:r>
              <a:rPr lang="en-US" altLang="ko-KR" dirty="0">
                <a:hlinkClick r:id="rId2"/>
              </a:rPr>
              <a:t>(</a:t>
            </a:r>
            <a:r>
              <a:rPr lang="ko-KR" altLang="en-US" b="1" dirty="0">
                <a:hlinkClick r:id="rId2"/>
              </a:rPr>
              <a:t>독서활동</a:t>
            </a:r>
            <a:r>
              <a:rPr lang="en-US" altLang="ko-KR" dirty="0">
                <a:hlinkClick r:id="rId2"/>
              </a:rPr>
              <a:t>) - </a:t>
            </a:r>
            <a:r>
              <a:rPr lang="ko-KR" altLang="en-US" dirty="0" smtClean="0">
                <a:hlinkClick r:id="rId2"/>
              </a:rPr>
              <a:t>한국과학영재학교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중등 </a:t>
            </a:r>
            <a:r>
              <a:rPr lang="ko-KR" altLang="en-US" b="1" dirty="0" smtClean="0">
                <a:hlinkClick r:id="rId2"/>
              </a:rPr>
              <a:t>학습부진아</a:t>
            </a:r>
            <a:r>
              <a:rPr lang="ko-KR" altLang="en-US" dirty="0" smtClean="0">
                <a:hlinkClick r:id="rId2"/>
              </a:rPr>
              <a:t> 지도 방법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smtClean="0">
                <a:hlinkClick r:id="rId2"/>
              </a:rPr>
              <a:t>수학</a:t>
            </a:r>
            <a:r>
              <a:rPr lang="en-US" altLang="ko-KR" dirty="0" smtClean="0">
                <a:hlinkClick r:id="rId2"/>
              </a:rPr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학습부진아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학습 </a:t>
            </a:r>
            <a:r>
              <a:rPr lang="ko-KR" altLang="en-US" b="1" dirty="0" err="1" smtClean="0">
                <a:hlinkClick r:id="rId2"/>
              </a:rPr>
              <a:t>부진아</a:t>
            </a:r>
            <a:r>
              <a:rPr lang="ko-KR" altLang="en-US" dirty="0" err="1" smtClean="0">
                <a:hlinkClick r:id="rId2"/>
              </a:rPr>
              <a:t>의</a:t>
            </a:r>
            <a:r>
              <a:rPr lang="ko-KR" altLang="en-US" dirty="0" smtClean="0">
                <a:hlinkClick r:id="rId2"/>
              </a:rPr>
              <a:t> 수학적 성향 제고를 위한 수학캠프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 </a:t>
            </a:r>
            <a:r>
              <a:rPr lang="ko-KR" altLang="en-US" dirty="0" smtClean="0"/>
              <a:t>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서울대학교 교육학과 교육심리전공 인지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ko-KR" altLang="en-US" dirty="0" smtClean="0">
                <a:hlinkClick r:id="rId2"/>
              </a:rPr>
              <a:t>연구회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【</a:t>
            </a:r>
            <a:r>
              <a:rPr lang="ko-KR" altLang="en-US" dirty="0" smtClean="0">
                <a:hlinkClick r:id="rId2"/>
              </a:rPr>
              <a:t>체험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en-US" altLang="ko-KR" dirty="0" smtClean="0">
                <a:hlinkClick r:id="rId2"/>
              </a:rPr>
              <a:t>】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과학교육 </a:t>
            </a:r>
            <a:r>
              <a:rPr lang="en-US" altLang="ko-KR" dirty="0" smtClean="0">
                <a:hlinkClick r:id="rId2"/>
              </a:rPr>
              <a:t>| </a:t>
            </a:r>
            <a:r>
              <a:rPr lang="ko-KR" altLang="en-US" dirty="0" smtClean="0">
                <a:hlinkClick r:id="rId2"/>
              </a:rPr>
              <a:t>과학교육 </a:t>
            </a:r>
            <a:r>
              <a:rPr lang="en-US" altLang="ko-KR" dirty="0" smtClean="0">
                <a:hlinkClick r:id="rId2"/>
              </a:rPr>
              <a:t>| </a:t>
            </a:r>
            <a:r>
              <a:rPr lang="ko-KR" altLang="en-US" dirty="0" smtClean="0">
                <a:hlinkClick r:id="rId2"/>
              </a:rPr>
              <a:t>교육과정기획과 </a:t>
            </a:r>
            <a:r>
              <a:rPr lang="en-US" altLang="ko-KR" dirty="0" smtClean="0">
                <a:hlinkClick r:id="rId2"/>
              </a:rPr>
              <a:t>| </a:t>
            </a:r>
            <a:r>
              <a:rPr lang="ko-KR" altLang="en-US" dirty="0" smtClean="0">
                <a:hlinkClick r:id="rId2"/>
              </a:rPr>
              <a:t>실과홈페이지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대덕</a:t>
            </a:r>
            <a:r>
              <a:rPr lang="ko-KR" altLang="en-US" b="1" dirty="0" smtClean="0">
                <a:hlinkClick r:id="rId2"/>
              </a:rPr>
              <a:t>영재</a:t>
            </a:r>
            <a:r>
              <a:rPr lang="ko-KR" altLang="en-US" dirty="0" smtClean="0">
                <a:hlinkClick r:id="rId2"/>
              </a:rPr>
              <a:t> 교육원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교육에 있어서의 </a:t>
            </a:r>
            <a:r>
              <a:rPr lang="ko-KR" altLang="en-US" b="1" dirty="0" smtClean="0">
                <a:hlinkClick r:id="rId2"/>
              </a:rPr>
              <a:t>수월성</a:t>
            </a:r>
            <a:r>
              <a:rPr lang="ko-KR" altLang="en-US" dirty="0" smtClean="0">
                <a:hlinkClick r:id="rId2"/>
              </a:rPr>
              <a:t>과 </a:t>
            </a:r>
            <a:r>
              <a:rPr lang="ko-KR" altLang="en-US" dirty="0" err="1" smtClean="0">
                <a:hlinkClick r:id="rId2"/>
              </a:rPr>
              <a:t>평등성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e-</a:t>
            </a:r>
            <a:r>
              <a:rPr lang="ko-KR" altLang="en-US" dirty="0" smtClean="0">
                <a:hlinkClick r:id="rId2"/>
              </a:rPr>
              <a:t>러닝 환경에서 학습자 유형별 </a:t>
            </a:r>
            <a:r>
              <a:rPr lang="en-US" altLang="ko-KR" dirty="0" smtClean="0">
                <a:hlinkClick r:id="rId2"/>
              </a:rPr>
              <a:t>e-</a:t>
            </a:r>
            <a:r>
              <a:rPr lang="ko-KR" altLang="en-US" dirty="0" smtClean="0">
                <a:hlinkClick r:id="rId2"/>
              </a:rPr>
              <a:t>러닝 서비스 모델 연구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대학교육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수월성</a:t>
            </a:r>
            <a:r>
              <a:rPr lang="ko-KR" altLang="en-US" dirty="0" smtClean="0">
                <a:hlinkClick r:id="rId2"/>
              </a:rPr>
              <a:t>교육에 대하여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시매쓰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hlinkClick r:id="rId2"/>
              </a:rPr>
              <a:t>[</a:t>
            </a:r>
            <a:r>
              <a:rPr lang="ko-KR" altLang="en-US" sz="3200" dirty="0" err="1" smtClean="0">
                <a:hlinkClick r:id="rId2"/>
              </a:rPr>
              <a:t>에듀팟</a:t>
            </a:r>
            <a:r>
              <a:rPr lang="en-US" altLang="ko-KR" sz="3200" dirty="0" smtClean="0">
                <a:hlinkClick r:id="rId2"/>
              </a:rPr>
              <a:t>]</a:t>
            </a:r>
            <a:r>
              <a:rPr lang="ko-KR" altLang="en-US" sz="3200" dirty="0" err="1" smtClean="0">
                <a:hlinkClick r:id="rId2"/>
              </a:rPr>
              <a:t>에듀팟</a:t>
            </a:r>
            <a:r>
              <a:rPr lang="ko-KR" altLang="en-US" sz="3200" dirty="0" smtClean="0">
                <a:hlinkClick r:id="rId2"/>
              </a:rPr>
              <a:t> </a:t>
            </a:r>
            <a:r>
              <a:rPr lang="ko-KR" altLang="en-US" sz="3200" b="1" dirty="0" smtClean="0">
                <a:hlinkClick r:id="rId2"/>
              </a:rPr>
              <a:t>독서활동</a:t>
            </a:r>
            <a:r>
              <a:rPr lang="ko-KR" altLang="en-US" sz="3200" dirty="0" smtClean="0">
                <a:hlinkClick r:id="rId2"/>
              </a:rPr>
              <a:t> </a:t>
            </a:r>
            <a:r>
              <a:rPr lang="en-US" altLang="ko-KR" sz="3200" dirty="0" smtClean="0">
                <a:hlinkClick r:id="rId2"/>
              </a:rPr>
              <a:t>Check Point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>
                <a:hlinkClick r:id="rId2"/>
              </a:rPr>
              <a:t>에듀팟</a:t>
            </a:r>
            <a:r>
              <a:rPr lang="ko-KR" altLang="en-US" dirty="0">
                <a:hlinkClick r:id="rId2"/>
              </a:rPr>
              <a:t> 가이드 </a:t>
            </a:r>
            <a:r>
              <a:rPr lang="en-US" altLang="ko-KR" dirty="0">
                <a:hlinkClick r:id="rId2"/>
              </a:rPr>
              <a:t>- [</a:t>
            </a:r>
            <a:r>
              <a:rPr lang="ko-KR" altLang="en-US" dirty="0" err="1">
                <a:hlinkClick r:id="rId2"/>
              </a:rPr>
              <a:t>에듀팟</a:t>
            </a:r>
            <a:r>
              <a:rPr lang="en-US" altLang="ko-KR" dirty="0">
                <a:hlinkClick r:id="rId2"/>
              </a:rPr>
              <a:t>]</a:t>
            </a:r>
            <a:r>
              <a:rPr lang="ko-KR" altLang="en-US" dirty="0" err="1">
                <a:hlinkClick r:id="rId2"/>
              </a:rPr>
              <a:t>에듀팟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b="1" dirty="0">
                <a:hlinkClick r:id="rId2"/>
              </a:rPr>
              <a:t>독서활동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Check Point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/>
          </a:p>
          <a:p>
            <a:r>
              <a:rPr lang="en-US" altLang="ko-KR" dirty="0" smtClean="0"/>
              <a:t>2.</a:t>
            </a:r>
          </a:p>
          <a:p>
            <a:endParaRPr lang="en-US" altLang="ko-KR" dirty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학습</a:t>
            </a:r>
            <a:r>
              <a:rPr lang="ko-KR" altLang="en-US" dirty="0" smtClean="0">
                <a:hlinkClick r:id="rId2"/>
              </a:rPr>
              <a:t>속진정책 개발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수월성</a:t>
            </a:r>
            <a:r>
              <a:rPr lang="ko-KR" altLang="en-US" dirty="0" smtClean="0">
                <a:hlinkClick r:id="rId2"/>
              </a:rPr>
              <a:t> 교육 종합대책 </a:t>
            </a:r>
            <a:r>
              <a:rPr lang="en-US" altLang="ko-KR" dirty="0" smtClean="0">
                <a:hlinkClick r:id="rId2"/>
              </a:rPr>
              <a:t>- ::</a:t>
            </a:r>
            <a:r>
              <a:rPr lang="ko-KR" altLang="en-US" dirty="0" smtClean="0">
                <a:hlinkClick r:id="rId2"/>
              </a:rPr>
              <a:t>국가인적자원개발종합정보망 </a:t>
            </a:r>
            <a:r>
              <a:rPr lang="en-US" altLang="ko-KR" dirty="0" smtClean="0">
                <a:hlinkClick r:id="rId2"/>
              </a:rPr>
              <a:t>NHRD.net:::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고교체제 개편안 확정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err="1" smtClean="0">
                <a:hlinkClick r:id="rId2"/>
              </a:rPr>
              <a:t>무학년제</a:t>
            </a:r>
            <a:r>
              <a:rPr lang="en-US" altLang="ko-KR" dirty="0" smtClean="0">
                <a:hlinkClick r:id="rId2"/>
              </a:rPr>
              <a:t>·</a:t>
            </a:r>
            <a:r>
              <a:rPr lang="ko-KR" altLang="en-US" dirty="0" smtClean="0">
                <a:hlinkClick r:id="rId2"/>
              </a:rPr>
              <a:t>학점제 도입</a:t>
            </a:r>
            <a:r>
              <a:rPr lang="en-US" altLang="ko-KR" dirty="0" smtClean="0">
                <a:hlinkClick r:id="rId2"/>
              </a:rPr>
              <a:t>… </a:t>
            </a:r>
            <a:r>
              <a:rPr lang="ko-KR" altLang="en-US" b="1" dirty="0" smtClean="0">
                <a:hlinkClick r:id="rId2"/>
              </a:rPr>
              <a:t>수월성</a:t>
            </a:r>
            <a:r>
              <a:rPr lang="ko-KR" altLang="en-US" dirty="0" smtClean="0">
                <a:hlinkClick r:id="rId2"/>
              </a:rPr>
              <a:t>교육 </a:t>
            </a:r>
            <a:r>
              <a:rPr lang="ko-KR" altLang="en-US" dirty="0" smtClean="0">
                <a:hlinkClick r:id="rId2"/>
              </a:rPr>
              <a:t>강화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여행하는 나무 </a:t>
            </a:r>
            <a:r>
              <a:rPr lang="en-US" altLang="ko-KR" dirty="0" smtClean="0">
                <a:hlinkClick r:id="rId2"/>
              </a:rPr>
              <a:t>:: </a:t>
            </a:r>
            <a:r>
              <a:rPr lang="ko-KR" altLang="en-US" dirty="0" smtClean="0">
                <a:hlinkClick r:id="rId2"/>
              </a:rPr>
              <a:t>핀란드 교육의 성공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후쿠타</a:t>
            </a:r>
            <a:r>
              <a:rPr lang="ko-KR" altLang="en-US" dirty="0" smtClean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세이지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영재학습 수월성학습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트렌드아카데미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:: </a:t>
            </a:r>
            <a:r>
              <a:rPr lang="ko-KR" altLang="en-US" dirty="0" smtClean="0">
                <a:hlinkClick r:id="rId2"/>
              </a:rPr>
              <a:t>사교육 근절보다 교육 </a:t>
            </a:r>
            <a:r>
              <a:rPr lang="ko-KR" altLang="en-US" dirty="0" err="1" smtClean="0">
                <a:hlinkClick r:id="rId2"/>
              </a:rPr>
              <a:t>콘텐츠</a:t>
            </a:r>
            <a:r>
              <a:rPr lang="ko-KR" altLang="en-US" dirty="0" smtClean="0">
                <a:hlinkClick r:id="rId2"/>
              </a:rPr>
              <a:t> 혁신이 우선이다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err="1" smtClean="0"/>
              <a:t>Dmoz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err="1" smtClean="0">
                <a:hlinkClick r:id="rId2"/>
              </a:rPr>
              <a:t>Dmoz</a:t>
            </a:r>
            <a:r>
              <a:rPr lang="en-US" altLang="ko-KR" dirty="0" smtClean="0">
                <a:hlinkClick r:id="rId2"/>
              </a:rPr>
              <a:t> Submission Video 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err="1" smtClean="0"/>
              <a:t>Dmoz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Dmoz</a:t>
            </a:r>
            <a:r>
              <a:rPr lang="en-US" altLang="ko-KR" dirty="0" smtClean="0">
                <a:hlinkClick r:id="rId2"/>
              </a:rPr>
              <a:t>.org in Google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r>
              <a:rPr lang="en-US" altLang="ko-KR" b="1" dirty="0" smtClean="0"/>
              <a:t>1.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/>
              <a:t>2.</a:t>
            </a:r>
          </a:p>
          <a:p>
            <a:endParaRPr lang="en-US" altLang="ko-KR" b="1" dirty="0" smtClean="0"/>
          </a:p>
          <a:p>
            <a:r>
              <a:rPr lang="en-US" altLang="ko-KR" b="1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err="1" smtClean="0"/>
              <a:t>Dmoz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ODP - Open Directory Project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Gifted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The </a:t>
            </a:r>
            <a:r>
              <a:rPr lang="en-US" altLang="ko-KR" b="1" dirty="0" smtClean="0">
                <a:hlinkClick r:id="rId2"/>
              </a:rPr>
              <a:t>Gifted</a:t>
            </a:r>
            <a:r>
              <a:rPr lang="en-US" altLang="ko-KR" dirty="0" smtClean="0">
                <a:hlinkClick r:id="rId2"/>
              </a:rPr>
              <a:t> Group At Mid Life Volume V Genetic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Gifted Archive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b="1" dirty="0" smtClean="0">
                <a:hlinkClick r:id="rId2"/>
              </a:rPr>
              <a:t>Gifted Archives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1.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2.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3.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열정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</TotalTime>
  <Words>2785</Words>
  <Application>Microsoft Office PowerPoint</Application>
  <PresentationFormat>화면 슬라이드 쇼(4:3)</PresentationFormat>
  <Paragraphs>1221</Paragraphs>
  <Slides>178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178</vt:i4>
      </vt:variant>
    </vt:vector>
  </HeadingPairs>
  <TitlesOfParts>
    <vt:vector size="179" baseType="lpstr">
      <vt:lpstr>오렌지</vt:lpstr>
      <vt:lpstr>청소년이여!  Lectures Archive로 꿈꾸고 보고  생각하고  쓰고  말하라!</vt:lpstr>
      <vt:lpstr>읽고 쓰고 보고 말하고 다음 세가지를  체크테크하세요</vt:lpstr>
      <vt:lpstr>커리어넷</vt:lpstr>
      <vt:lpstr>입학사정관이 선택한 초등학생의 독서활동은?</vt:lpstr>
      <vt:lpstr>입시에 필요한 독서활동 기록</vt:lpstr>
      <vt:lpstr> 입학사정관제와 독서활동은 바늘과 실 </vt:lpstr>
      <vt:lpstr>창비 - 어린이 청소년 독서활동</vt:lpstr>
      <vt:lpstr> 2012학년도 신입생 집중교육(독서활동)  - 한국과학영재학교 </vt:lpstr>
      <vt:lpstr>[에듀팟]에듀팟 독서활동 Check Point</vt:lpstr>
      <vt:lpstr>에듀팟 독서활동</vt:lpstr>
      <vt:lpstr>다중지능 높이는 독서활동</vt:lpstr>
      <vt:lpstr>독서교육종합지원시스템</vt:lpstr>
      <vt:lpstr>여러 가지 독서활동</vt:lpstr>
      <vt:lpstr>슬라이드 14</vt:lpstr>
      <vt:lpstr>음성꽃마을 체험 봉사활동</vt:lpstr>
      <vt:lpstr>농어촌 가을체험•봉사활동</vt:lpstr>
      <vt:lpstr>자기주도학습의 현주소</vt:lpstr>
      <vt:lpstr>2010 수시모집의 특징</vt:lpstr>
      <vt:lpstr>명문학원탐방</vt:lpstr>
      <vt:lpstr>2011학년도 정시 지원전략</vt:lpstr>
      <vt:lpstr>2011학년도 대학별수시지원전략_서울대학교 편</vt:lpstr>
      <vt:lpstr>2011학년도 대학별수시지원전략_중앙대학교</vt:lpstr>
      <vt:lpstr>2012학년도 대학별 수시 면접전형의 지원전략은?</vt:lpstr>
      <vt:lpstr>2011학년도 대학별수시지원전략_한국외국어</vt:lpstr>
      <vt:lpstr>2011학년도 대학별수시지원전략_서울시립대학교</vt:lpstr>
      <vt:lpstr> 2011학년도 대학별수시지원전략_성균관대학교</vt:lpstr>
      <vt:lpstr>2011학년도 대학별수시지원전략_고려대학교 편</vt:lpstr>
      <vt:lpstr>2011학년도 대학별수시지원전략_연세대학교 편</vt:lpstr>
      <vt:lpstr>입학사정관 제도 안내</vt:lpstr>
      <vt:lpstr>입학사정관 - YouTube</vt:lpstr>
      <vt:lpstr>슬라이드 31</vt:lpstr>
      <vt:lpstr>입학사정관전형 합격생 후기</vt:lpstr>
      <vt:lpstr>입학사정관전형 합격자 인터뷰</vt:lpstr>
      <vt:lpstr>중등입시 입학사정관제 대비 전략</vt:lpstr>
      <vt:lpstr>입학사정관 포스텍 학생심사</vt:lpstr>
      <vt:lpstr>서울여대 '입학사정관전형'</vt:lpstr>
      <vt:lpstr>[공신닷컴] 고등학생#4 나다운 게 뭔데 - 권은진</vt:lpstr>
      <vt:lpstr>공부의 신.E02.100105.part3</vt:lpstr>
      <vt:lpstr>입학사정관제 포트폴리오 준비 키워드</vt:lpstr>
      <vt:lpstr>자기주도학습 전문가 이병훈 외고 입시 강연 1-1 Intro 나의 학창 시절</vt:lpstr>
      <vt:lpstr>자기주도학습 전문가 이병훈 외고 입시 강연 1-2 특목고생의 자격</vt:lpstr>
      <vt:lpstr>자기주도학습 전문가 이병훈 외고 입시 강연 1-3 외고 국제고 선발 요강</vt:lpstr>
      <vt:lpstr>김송은 직영 본부장님 외고 입시 강연 1-1 왜 자기주도학습인가?</vt:lpstr>
      <vt:lpstr>입학사정관제 전문가 김송은 외고 입시 강연 1-3 영어내신 전형</vt:lpstr>
      <vt:lpstr>입학사정관제 전문가 김송은 외고 입시 전략 강연 1-4 자기주도학습전형</vt:lpstr>
      <vt:lpstr>입학사정관  Youtube</vt:lpstr>
      <vt:lpstr>왜 입학사정관제인가</vt:lpstr>
      <vt:lpstr>자기진단리스트</vt:lpstr>
      <vt:lpstr>입학사정관제 인재상</vt:lpstr>
      <vt:lpstr>4강.봉사활동-샘플</vt:lpstr>
      <vt:lpstr>대회특기준비</vt:lpstr>
      <vt:lpstr>포트폴리오란</vt:lpstr>
      <vt:lpstr>슬라이드 53</vt:lpstr>
      <vt:lpstr>추천서 작성 및 사례</vt:lpstr>
      <vt:lpstr>입학사정관전형 면접준비</vt:lpstr>
      <vt:lpstr>초등부터 하지않으면 안될 포트폴리오 전략</vt:lpstr>
      <vt:lpstr>차곡차곡 포트폴리오 작성 시연</vt:lpstr>
      <vt:lpstr>입학사정관토론준비</vt:lpstr>
      <vt:lpstr>입학사정관합격을 위한 교사와 부모의 역할</vt:lpstr>
      <vt:lpstr>입학사정관제의 '끝판왕'</vt:lpstr>
      <vt:lpstr>noworry21.kr </vt:lpstr>
      <vt:lpstr>우리집 사교육 의존 테스트</vt:lpstr>
      <vt:lpstr>자기주도학습의 시작</vt:lpstr>
      <vt:lpstr>등대지기학교 미션영상</vt:lpstr>
      <vt:lpstr>전문대학원 제도 </vt:lpstr>
      <vt:lpstr>현행 수학과 교육과정의 문제점  </vt:lpstr>
      <vt:lpstr>무료영어학습사이트</vt:lpstr>
      <vt:lpstr>학습부진아</vt:lpstr>
      <vt:lpstr>학습부진아</vt:lpstr>
      <vt:lpstr>학습부진아</vt:lpstr>
      <vt:lpstr>학습부진아</vt:lpstr>
      <vt:lpstr>학습부진아</vt:lpstr>
      <vt:lpstr>학습부진아</vt:lpstr>
      <vt:lpstr>학습부진아</vt:lpstr>
      <vt:lpstr>학습부진아</vt:lpstr>
      <vt:lpstr>학습부진아</vt:lpstr>
      <vt:lpstr>학습부진아</vt:lpstr>
      <vt:lpstr>학습부진아</vt:lpstr>
      <vt:lpstr>학습부진아</vt:lpstr>
      <vt:lpstr>학습부진아</vt:lpstr>
      <vt:lpstr>학습부진아</vt:lpstr>
      <vt:lpstr>영재학습  수월성학습</vt:lpstr>
      <vt:lpstr>영재학습 수월성학습</vt:lpstr>
      <vt:lpstr>영재학습 수월성학습</vt:lpstr>
      <vt:lpstr>영재학습 수월성학습</vt:lpstr>
      <vt:lpstr>영재학습 수월성학습</vt:lpstr>
      <vt:lpstr>영재학습 수월성학습</vt:lpstr>
      <vt:lpstr>영재학습 수월성학습</vt:lpstr>
      <vt:lpstr>영재학습 수월성학습</vt:lpstr>
      <vt:lpstr>영재학습 수월성학습</vt:lpstr>
      <vt:lpstr>영재학습 수월성학습</vt:lpstr>
      <vt:lpstr>영재학습 수월성학습</vt:lpstr>
      <vt:lpstr>영재학습 수월성학습</vt:lpstr>
      <vt:lpstr>영재학습 수월성학습</vt:lpstr>
      <vt:lpstr>Dmoz</vt:lpstr>
      <vt:lpstr>Dmoz</vt:lpstr>
      <vt:lpstr>Dmoz</vt:lpstr>
      <vt:lpstr>Gifted Archive</vt:lpstr>
      <vt:lpstr>Gifted Archive</vt:lpstr>
      <vt:lpstr>Gifted Archive</vt:lpstr>
      <vt:lpstr>Gifted Archive</vt:lpstr>
      <vt:lpstr>Gifted Archive</vt:lpstr>
      <vt:lpstr>Literacture Archive</vt:lpstr>
      <vt:lpstr>Literacture Archive</vt:lpstr>
      <vt:lpstr>Literacture Archive</vt:lpstr>
      <vt:lpstr>Literacture Archive</vt:lpstr>
      <vt:lpstr>Literacture Archive</vt:lpstr>
      <vt:lpstr>English Archive</vt:lpstr>
      <vt:lpstr>English Archive</vt:lpstr>
      <vt:lpstr>English Archive</vt:lpstr>
      <vt:lpstr>English Archive</vt:lpstr>
      <vt:lpstr>English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English Lectures Archive</vt:lpstr>
      <vt:lpstr>Math Archive</vt:lpstr>
      <vt:lpstr>Math Archive</vt:lpstr>
      <vt:lpstr>Math Archive</vt:lpstr>
      <vt:lpstr>Math Archive</vt:lpstr>
      <vt:lpstr>Math Archive</vt:lpstr>
      <vt:lpstr>Math Archive</vt:lpstr>
      <vt:lpstr>Math Archive</vt:lpstr>
      <vt:lpstr>Math Archive</vt:lpstr>
      <vt:lpstr>Math Archive</vt:lpstr>
      <vt:lpstr>Math Lectures Archive</vt:lpstr>
      <vt:lpstr>Math Lectures Archive</vt:lpstr>
      <vt:lpstr>Math Lectures Archive</vt:lpstr>
      <vt:lpstr>Math Lectures Archive</vt:lpstr>
      <vt:lpstr>Math Lectures Archive</vt:lpstr>
      <vt:lpstr>Math Lectures Archive</vt:lpstr>
      <vt:lpstr>Math Lectures Archive</vt:lpstr>
      <vt:lpstr>Math Lectures Archive</vt:lpstr>
      <vt:lpstr>Math Lectures Archive</vt:lpstr>
      <vt:lpstr>Math Lectures Archive</vt:lpstr>
      <vt:lpstr>Math Lectures Archive</vt:lpstr>
      <vt:lpstr>Math Archive</vt:lpstr>
      <vt:lpstr>Social Studies Archive</vt:lpstr>
      <vt:lpstr>Social Studies Archive</vt:lpstr>
      <vt:lpstr>Social Studies Archive</vt:lpstr>
      <vt:lpstr>Social Studies Archive</vt:lpstr>
      <vt:lpstr>Social Studies Archive</vt:lpstr>
      <vt:lpstr>Social Studies Archive</vt:lpstr>
      <vt:lpstr>Social Studies Archive</vt:lpstr>
      <vt:lpstr>Social Studies Archive</vt:lpstr>
      <vt:lpstr>Social Studies Lectures Archive</vt:lpstr>
      <vt:lpstr>Social Studies Lectures Archive</vt:lpstr>
      <vt:lpstr>Social Studies Lectures Archive</vt:lpstr>
      <vt:lpstr>Social Studies Lectures Archive</vt:lpstr>
      <vt:lpstr>Social Studies Lectures Archive</vt:lpstr>
      <vt:lpstr>Sciences Archive</vt:lpstr>
      <vt:lpstr>Sciences Archive</vt:lpstr>
      <vt:lpstr>Sciences Archive</vt:lpstr>
      <vt:lpstr>Sciences Archive</vt:lpstr>
      <vt:lpstr>Sciences Archive</vt:lpstr>
      <vt:lpstr>Sciences Archive</vt:lpstr>
      <vt:lpstr>Sciences Archive</vt:lpstr>
      <vt:lpstr>Sciences Lectures Archive</vt:lpstr>
      <vt:lpstr>Sciences Lectures Archive</vt:lpstr>
      <vt:lpstr>Sciences Lectures Archive</vt:lpstr>
      <vt:lpstr>Sciences Lectures Archive</vt:lpstr>
      <vt:lpstr>Sciences Lectures Archive</vt:lpstr>
      <vt:lpstr>Vocation Lectures Archive</vt:lpstr>
      <vt:lpstr>Vocation Lectures Archive</vt:lpstr>
      <vt:lpstr>Vocation Lectures Archive</vt:lpstr>
      <vt:lpstr>Vocation Lectures Archive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청소년이여! 꿈꾸고 보고  생각하고 쓰고 말하라!</dc:title>
  <dc:creator>SEC</dc:creator>
  <cp:lastModifiedBy>SEC</cp:lastModifiedBy>
  <cp:revision>66</cp:revision>
  <dcterms:created xsi:type="dcterms:W3CDTF">2012-10-19T03:22:55Z</dcterms:created>
  <dcterms:modified xsi:type="dcterms:W3CDTF">2012-10-19T05:56:18Z</dcterms:modified>
</cp:coreProperties>
</file>