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16"/>
  </p:notesMasterIdLst>
  <p:handoutMasterIdLst>
    <p:handoutMasterId r:id="rId17"/>
  </p:handoutMasterIdLst>
  <p:sldIdLst>
    <p:sldId id="296" r:id="rId2"/>
    <p:sldId id="337" r:id="rId3"/>
    <p:sldId id="257" r:id="rId4"/>
    <p:sldId id="278" r:id="rId5"/>
    <p:sldId id="334" r:id="rId6"/>
    <p:sldId id="270" r:id="rId7"/>
    <p:sldId id="336" r:id="rId8"/>
    <p:sldId id="335" r:id="rId9"/>
    <p:sldId id="303" r:id="rId10"/>
    <p:sldId id="263" r:id="rId11"/>
    <p:sldId id="269" r:id="rId12"/>
    <p:sldId id="333" r:id="rId13"/>
    <p:sldId id="328" r:id="rId14"/>
    <p:sldId id="329" r:id="rId15"/>
  </p:sldIdLst>
  <p:sldSz cx="9144000" cy="6858000" type="screen4x3"/>
  <p:notesSz cx="6991350" cy="9282113"/>
  <p:defaultTextStyle>
    <a:defPPr>
      <a:defRPr lang="en-US"/>
    </a:defPPr>
    <a:lvl1pPr algn="ctr" rtl="0" eaLnBrk="0" fontAlgn="base" hangingPunct="0">
      <a:spcBef>
        <a:spcPct val="0"/>
      </a:spcBef>
      <a:spcAft>
        <a:spcPct val="0"/>
      </a:spcAft>
      <a:defRPr sz="2400" b="1" kern="1200">
        <a:solidFill>
          <a:srgbClr val="FAFD00"/>
        </a:solidFill>
        <a:latin typeface="Arial" pitchFamily="34" charset="0"/>
        <a:ea typeface="ＭＳ Ｐゴシック" pitchFamily="34" charset="-128"/>
        <a:cs typeface="+mn-cs"/>
      </a:defRPr>
    </a:lvl1pPr>
    <a:lvl2pPr marL="457200" algn="ctr" rtl="0" eaLnBrk="0" fontAlgn="base" hangingPunct="0">
      <a:spcBef>
        <a:spcPct val="0"/>
      </a:spcBef>
      <a:spcAft>
        <a:spcPct val="0"/>
      </a:spcAft>
      <a:defRPr sz="2400" b="1" kern="1200">
        <a:solidFill>
          <a:srgbClr val="FAFD00"/>
        </a:solidFill>
        <a:latin typeface="Arial" pitchFamily="34" charset="0"/>
        <a:ea typeface="ＭＳ Ｐゴシック" pitchFamily="34" charset="-128"/>
        <a:cs typeface="+mn-cs"/>
      </a:defRPr>
    </a:lvl2pPr>
    <a:lvl3pPr marL="914400" algn="ctr" rtl="0" eaLnBrk="0" fontAlgn="base" hangingPunct="0">
      <a:spcBef>
        <a:spcPct val="0"/>
      </a:spcBef>
      <a:spcAft>
        <a:spcPct val="0"/>
      </a:spcAft>
      <a:defRPr sz="2400" b="1" kern="1200">
        <a:solidFill>
          <a:srgbClr val="FAFD00"/>
        </a:solidFill>
        <a:latin typeface="Arial" pitchFamily="34" charset="0"/>
        <a:ea typeface="ＭＳ Ｐゴシック" pitchFamily="34" charset="-128"/>
        <a:cs typeface="+mn-cs"/>
      </a:defRPr>
    </a:lvl3pPr>
    <a:lvl4pPr marL="1371600" algn="ctr" rtl="0" eaLnBrk="0" fontAlgn="base" hangingPunct="0">
      <a:spcBef>
        <a:spcPct val="0"/>
      </a:spcBef>
      <a:spcAft>
        <a:spcPct val="0"/>
      </a:spcAft>
      <a:defRPr sz="2400" b="1" kern="1200">
        <a:solidFill>
          <a:srgbClr val="FAFD00"/>
        </a:solidFill>
        <a:latin typeface="Arial" pitchFamily="34" charset="0"/>
        <a:ea typeface="ＭＳ Ｐゴシック" pitchFamily="34" charset="-128"/>
        <a:cs typeface="+mn-cs"/>
      </a:defRPr>
    </a:lvl4pPr>
    <a:lvl5pPr marL="1828800" algn="ctr" rtl="0" eaLnBrk="0" fontAlgn="base" hangingPunct="0">
      <a:spcBef>
        <a:spcPct val="0"/>
      </a:spcBef>
      <a:spcAft>
        <a:spcPct val="0"/>
      </a:spcAft>
      <a:defRPr sz="2400" b="1" kern="1200">
        <a:solidFill>
          <a:srgbClr val="FAFD00"/>
        </a:solidFill>
        <a:latin typeface="Arial" pitchFamily="34" charset="0"/>
        <a:ea typeface="ＭＳ Ｐゴシック" pitchFamily="34" charset="-128"/>
        <a:cs typeface="+mn-cs"/>
      </a:defRPr>
    </a:lvl5pPr>
    <a:lvl6pPr marL="2286000" algn="l" defTabSz="914400" rtl="0" eaLnBrk="1" latinLnBrk="0" hangingPunct="1">
      <a:defRPr sz="2400" b="1" kern="1200">
        <a:solidFill>
          <a:srgbClr val="FAFD00"/>
        </a:solidFill>
        <a:latin typeface="Arial" pitchFamily="34" charset="0"/>
        <a:ea typeface="ＭＳ Ｐゴシック" pitchFamily="34" charset="-128"/>
        <a:cs typeface="+mn-cs"/>
      </a:defRPr>
    </a:lvl6pPr>
    <a:lvl7pPr marL="2743200" algn="l" defTabSz="914400" rtl="0" eaLnBrk="1" latinLnBrk="0" hangingPunct="1">
      <a:defRPr sz="2400" b="1" kern="1200">
        <a:solidFill>
          <a:srgbClr val="FAFD00"/>
        </a:solidFill>
        <a:latin typeface="Arial" pitchFamily="34" charset="0"/>
        <a:ea typeface="ＭＳ Ｐゴシック" pitchFamily="34" charset="-128"/>
        <a:cs typeface="+mn-cs"/>
      </a:defRPr>
    </a:lvl7pPr>
    <a:lvl8pPr marL="3200400" algn="l" defTabSz="914400" rtl="0" eaLnBrk="1" latinLnBrk="0" hangingPunct="1">
      <a:defRPr sz="2400" b="1" kern="1200">
        <a:solidFill>
          <a:srgbClr val="FAFD00"/>
        </a:solidFill>
        <a:latin typeface="Arial" pitchFamily="34" charset="0"/>
        <a:ea typeface="ＭＳ Ｐゴシック" pitchFamily="34" charset="-128"/>
        <a:cs typeface="+mn-cs"/>
      </a:defRPr>
    </a:lvl8pPr>
    <a:lvl9pPr marL="3657600" algn="l" defTabSz="914400" rtl="0" eaLnBrk="1" latinLnBrk="0" hangingPunct="1">
      <a:defRPr sz="2400" b="1" kern="1200">
        <a:solidFill>
          <a:srgbClr val="FAFD00"/>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ABFF"/>
    <a:srgbClr val="FF3399"/>
    <a:srgbClr val="FFFF66"/>
    <a:srgbClr val="6699FF"/>
    <a:srgbClr val="FFFFFF"/>
    <a:srgbClr val="FF0000"/>
    <a:srgbClr val="00FF00"/>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67110" autoAdjust="0"/>
  </p:normalViewPr>
  <p:slideViewPr>
    <p:cSldViewPr snapToGrid="0">
      <p:cViewPr varScale="1">
        <p:scale>
          <a:sx n="97" d="100"/>
          <a:sy n="97" d="100"/>
        </p:scale>
        <p:origin x="-2784" y="-104"/>
      </p:cViewPr>
      <p:guideLst>
        <p:guide orient="horz" pos="2267"/>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9" d="100"/>
          <a:sy n="109" d="100"/>
        </p:scale>
        <p:origin x="-4256" y="-128"/>
      </p:cViewPr>
      <p:guideLst>
        <p:guide orient="horz" pos="2923"/>
        <p:guide pos="2202"/>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32458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289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9050" tIns="0" rIns="19050" bIns="0" numCol="1" anchor="t" anchorCtr="0" compatLnSpc="1">
            <a:prstTxWarp prst="textNoShape">
              <a:avLst/>
            </a:prstTxWarp>
          </a:bodyPr>
          <a:lstStyle>
            <a:lvl1pPr algn="l" defTabSz="949325">
              <a:defRPr sz="1000" b="0" i="1" smtClean="0">
                <a:solidFill>
                  <a:schemeClr val="tx1"/>
                </a:solidFill>
                <a:effectLst/>
                <a:latin typeface="Times New Roman" charset="0"/>
                <a:ea typeface="ＭＳ Ｐゴシック" charset="0"/>
              </a:defRPr>
            </a:lvl1pPr>
          </a:lstStyle>
          <a:p>
            <a:pPr>
              <a:defRPr/>
            </a:pPr>
            <a:endParaRPr lang="en-US"/>
          </a:p>
        </p:txBody>
      </p:sp>
      <p:sp>
        <p:nvSpPr>
          <p:cNvPr id="2051" name="Rectangle 3"/>
          <p:cNvSpPr>
            <a:spLocks noGrp="1" noChangeArrowheads="1"/>
          </p:cNvSpPr>
          <p:nvPr>
            <p:ph type="dt" idx="1"/>
          </p:nvPr>
        </p:nvSpPr>
        <p:spPr bwMode="auto">
          <a:xfrm>
            <a:off x="3962400" y="-1588"/>
            <a:ext cx="30289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9050" tIns="0" rIns="19050" bIns="0" numCol="1" anchor="t" anchorCtr="0" compatLnSpc="1">
            <a:prstTxWarp prst="textNoShape">
              <a:avLst/>
            </a:prstTxWarp>
          </a:bodyPr>
          <a:lstStyle>
            <a:lvl1pPr algn="r" defTabSz="949325">
              <a:defRPr sz="1000" b="0" i="1" smtClean="0">
                <a:solidFill>
                  <a:schemeClr val="tx1"/>
                </a:solidFill>
                <a:effectLst/>
                <a:latin typeface="Times New Roman" charset="0"/>
                <a:ea typeface="ＭＳ Ｐゴシック"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81100"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1863" y="4406900"/>
            <a:ext cx="5127625" cy="417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662" tIns="47625" rIns="93662" bIns="476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16975"/>
            <a:ext cx="30289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9050" tIns="0" rIns="19050" bIns="0" numCol="1" anchor="b" anchorCtr="0" compatLnSpc="1">
            <a:prstTxWarp prst="textNoShape">
              <a:avLst/>
            </a:prstTxWarp>
          </a:bodyPr>
          <a:lstStyle>
            <a:lvl1pPr algn="l" defTabSz="949325">
              <a:defRPr sz="1000" b="0" i="1" smtClean="0">
                <a:solidFill>
                  <a:schemeClr val="tx1"/>
                </a:solidFill>
                <a:effectLst/>
                <a:latin typeface="Times New Roman" charset="0"/>
                <a:ea typeface="ＭＳ Ｐゴシック" charset="0"/>
              </a:defRPr>
            </a:lvl1pPr>
          </a:lstStyle>
          <a:p>
            <a:pPr>
              <a:defRPr/>
            </a:pPr>
            <a:endParaRPr lang="en-US"/>
          </a:p>
        </p:txBody>
      </p:sp>
      <p:sp>
        <p:nvSpPr>
          <p:cNvPr id="2055" name="Rectangle 7"/>
          <p:cNvSpPr>
            <a:spLocks noGrp="1" noChangeArrowheads="1"/>
          </p:cNvSpPr>
          <p:nvPr>
            <p:ph type="sldNum" sz="quarter" idx="5"/>
          </p:nvPr>
        </p:nvSpPr>
        <p:spPr bwMode="auto">
          <a:xfrm>
            <a:off x="3962400" y="8816975"/>
            <a:ext cx="30289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19050" tIns="0" rIns="19050" bIns="0" numCol="1" anchor="b" anchorCtr="0" compatLnSpc="1">
            <a:prstTxWarp prst="textNoShape">
              <a:avLst/>
            </a:prstTxWarp>
          </a:bodyPr>
          <a:lstStyle>
            <a:lvl1pPr algn="r" defTabSz="949325">
              <a:defRPr sz="1000" b="0" i="1">
                <a:solidFill>
                  <a:schemeClr val="tx1"/>
                </a:solidFill>
                <a:latin typeface="Times New Roman" pitchFamily="18" charset="0"/>
              </a:defRPr>
            </a:lvl1pPr>
          </a:lstStyle>
          <a:p>
            <a:fld id="{1EAA8B20-974F-41A8-841C-807BC4B9D59C}" type="slidenum">
              <a:rPr lang="en-US"/>
              <a:pPr/>
              <a:t>‹#›</a:t>
            </a:fld>
            <a:endParaRPr lang="en-US"/>
          </a:p>
        </p:txBody>
      </p:sp>
    </p:spTree>
    <p:extLst>
      <p:ext uri="{BB962C8B-B14F-4D97-AF65-F5344CB8AC3E}">
        <p14:creationId xmlns:p14="http://schemas.microsoft.com/office/powerpoint/2010/main" val="604172041"/>
      </p:ext>
    </p:extLst>
  </p:cSld>
  <p:clrMap bg1="lt1" tx1="dk1" bg2="lt2" tx2="dk2" accent1="accent1" accent2="accent2" accent3="accent3" accent4="accent4" accent5="accent5" accent6="accent6" hlink="hlink" folHlink="folHlink"/>
  <p:hf dt="0"/>
  <p:notesStyle>
    <a:lvl1pPr algn="l" defTabSz="949325"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1pPr>
    <a:lvl2pPr marL="466725" algn="l" defTabSz="949325"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31863" algn="l" defTabSz="949325"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98588" algn="l" defTabSz="949325"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63725" algn="l" defTabSz="949325"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D611878-C314-4784-895E-28E86B8D6BE5}" type="slidenum">
              <a:rPr lang="en-US"/>
              <a:pPr/>
              <a:t>1</a:t>
            </a:fld>
            <a:endParaRPr lang="en-US"/>
          </a:p>
        </p:txBody>
      </p:sp>
      <p:sp>
        <p:nvSpPr>
          <p:cNvPr id="30722" name="Rectangle 2"/>
          <p:cNvSpPr>
            <a:spLocks noGrp="1" noRot="1" noChangeAspect="1" noChangeArrowheads="1" noTextEdit="1"/>
          </p:cNvSpPr>
          <p:nvPr>
            <p:ph type="sldImg"/>
          </p:nvPr>
        </p:nvSpPr>
        <p:spPr>
          <a:xfrm>
            <a:off x="1182688" y="701675"/>
            <a:ext cx="4625975" cy="3468688"/>
          </a:xfrm>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p:txBody>
          <a:bodyPr/>
          <a:lstStyle/>
          <a:p>
            <a:pPr>
              <a:defRPr/>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88D18551-D2E5-4E95-9F89-079243D4A032}" type="slidenum">
              <a:rPr lang="en-US"/>
              <a:pPr/>
              <a:t>10</a:t>
            </a:fld>
            <a:endParaRPr lang="en-US"/>
          </a:p>
        </p:txBody>
      </p:sp>
      <p:sp>
        <p:nvSpPr>
          <p:cNvPr id="47106" name="Rectangle 2"/>
          <p:cNvSpPr>
            <a:spLocks noGrp="1" noRot="1" noChangeAspect="1" noChangeArrowheads="1" noTextEdit="1"/>
          </p:cNvSpPr>
          <p:nvPr>
            <p:ph type="sldImg"/>
          </p:nvPr>
        </p:nvSpPr>
        <p:spPr>
          <a:xfrm>
            <a:off x="1182688" y="701675"/>
            <a:ext cx="4625975" cy="3468688"/>
          </a:xfrm>
          <a:ln/>
          <a:extLst>
            <a:ext uri="{FAA26D3D-D897-4be2-8F04-BA451C77F1D7}">
              <ma14:placeholderFlag xmlns:ma14="http://schemas.microsoft.com/office/mac/drawingml/2011/main" val="1"/>
            </a:ext>
          </a:extLst>
        </p:spPr>
      </p:sp>
      <p:sp>
        <p:nvSpPr>
          <p:cNvPr id="47107" name="Rectangle 3"/>
          <p:cNvSpPr>
            <a:spLocks noGrp="1" noChangeArrowheads="1"/>
          </p:cNvSpPr>
          <p:nvPr>
            <p:ph type="body" idx="1"/>
          </p:nvPr>
        </p:nvSpPr>
        <p:spPr/>
        <p:txBody>
          <a:bodyPr/>
          <a:lstStyle/>
          <a:p>
            <a:pPr>
              <a:defRPr/>
            </a:pPr>
            <a:r>
              <a:rPr lang="en-US" dirty="0" smtClean="0"/>
              <a:t>The MRC contract allowed us to explore the under </a:t>
            </a:r>
            <a:r>
              <a:rPr lang="en-US" dirty="0" err="1" smtClean="0"/>
              <a:t>pinnings</a:t>
            </a:r>
            <a:r>
              <a:rPr lang="en-US" dirty="0" smtClean="0"/>
              <a:t> of information dominance. The greatest challenge is how to bridge the gulf between information overload and information dominance.</a:t>
            </a:r>
          </a:p>
          <a:p>
            <a:pPr>
              <a:defRPr/>
            </a:pPr>
            <a:endParaRPr lang="en-US" dirty="0" smtClean="0"/>
          </a:p>
          <a:p>
            <a:pPr>
              <a:defRPr/>
            </a:pPr>
            <a:r>
              <a:rPr lang="en-US" dirty="0" smtClean="0"/>
              <a:t>Think</a:t>
            </a:r>
            <a:r>
              <a:rPr lang="en-US" baseline="0" dirty="0" smtClean="0"/>
              <a:t> of it this way: when you look at a populated spreadsheet you see data.  Data is important, but it is extremely difficult to understand by just looking at it.</a:t>
            </a:r>
          </a:p>
          <a:p>
            <a:pPr>
              <a:defRPr/>
            </a:pPr>
            <a:endParaRPr lang="en-US" baseline="0" dirty="0" smtClean="0"/>
          </a:p>
          <a:p>
            <a:pPr>
              <a:defRPr/>
            </a:pPr>
            <a:r>
              <a:rPr lang="en-US" baseline="0" dirty="0" smtClean="0"/>
              <a:t>If you graph the data the meaning and importance becomes obvious.  We’ll call this information.  We can act on information unless there is too much of it.</a:t>
            </a:r>
          </a:p>
          <a:p>
            <a:pPr>
              <a:defRPr/>
            </a:pPr>
            <a:endParaRPr lang="en-US" baseline="0" dirty="0" smtClean="0"/>
          </a:p>
          <a:p>
            <a:pPr>
              <a:defRPr/>
            </a:pPr>
            <a:r>
              <a:rPr lang="en-US" baseline="0" dirty="0" smtClean="0"/>
              <a:t>We need to cull out which information is of most importance for the immediate task at hand.  We call this INFORMATION DOMINANCE.  Information dominance is what makes the F-35 unlike any other weapon system.</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A1C10DF-499D-43DB-84D1-EC63463B95FE}" type="slidenum">
              <a:rPr lang="en-US"/>
              <a:pPr/>
              <a:t>11</a:t>
            </a:fld>
            <a:endParaRPr lang="en-US"/>
          </a:p>
        </p:txBody>
      </p:sp>
      <p:sp>
        <p:nvSpPr>
          <p:cNvPr id="48130" name="Rectangle 2"/>
          <p:cNvSpPr>
            <a:spLocks noGrp="1" noRot="1" noChangeAspect="1" noChangeArrowheads="1" noTextEdit="1"/>
          </p:cNvSpPr>
          <p:nvPr>
            <p:ph type="sldImg"/>
          </p:nvPr>
        </p:nvSpPr>
        <p:spPr>
          <a:xfrm>
            <a:off x="1182688" y="701675"/>
            <a:ext cx="4625975" cy="3468688"/>
          </a:xfrm>
          <a:ln/>
          <a:extLst>
            <a:ext uri="{FAA26D3D-D897-4be2-8F04-BA451C77F1D7}">
              <ma14:placeholderFlag xmlns:ma14="http://schemas.microsoft.com/office/mac/drawingml/2011/main" val="1"/>
            </a:ext>
          </a:extLst>
        </p:spPr>
      </p:sp>
      <p:sp>
        <p:nvSpPr>
          <p:cNvPr id="48131" name="Rectangle 3"/>
          <p:cNvSpPr>
            <a:spLocks noGrp="1" noChangeArrowheads="1"/>
          </p:cNvSpPr>
          <p:nvPr>
            <p:ph type="body" idx="1"/>
          </p:nvPr>
        </p:nvSpPr>
        <p:spPr/>
        <p:txBody>
          <a:bodyPr/>
          <a:lstStyle/>
          <a:p>
            <a:pPr>
              <a:defRPr/>
            </a:pPr>
            <a:r>
              <a:rPr lang="en-US" dirty="0" smtClean="0"/>
              <a:t>The follow on contract to the MRC </a:t>
            </a:r>
            <a:r>
              <a:rPr lang="en-US" dirty="0" err="1" smtClean="0"/>
              <a:t>CRaD</a:t>
            </a:r>
            <a:r>
              <a:rPr lang="en-US" dirty="0" smtClean="0"/>
              <a:t> was called Joint Attack Strike Technology Onboard/offboard</a:t>
            </a:r>
            <a:r>
              <a:rPr lang="en-US" baseline="0" dirty="0" smtClean="0"/>
              <a:t> (J/OBOB)</a:t>
            </a:r>
            <a:r>
              <a:rPr lang="en-US" dirty="0" smtClean="0"/>
              <a:t>. This research assumed that the</a:t>
            </a:r>
            <a:r>
              <a:rPr lang="en-US" baseline="0" dirty="0" smtClean="0"/>
              <a:t> 5</a:t>
            </a:r>
            <a:r>
              <a:rPr lang="en-US" baseline="30000" dirty="0" smtClean="0"/>
              <a:t>th</a:t>
            </a:r>
            <a:r>
              <a:rPr lang="en-US" baseline="0" dirty="0" smtClean="0"/>
              <a:t> generation tactical fighters would be connected. They could literally have an IP address and receive intelligence feeds while airborne.</a:t>
            </a:r>
          </a:p>
          <a:p>
            <a:pPr>
              <a:defRPr/>
            </a:pPr>
            <a:endParaRPr lang="en-US" baseline="0" dirty="0" smtClean="0"/>
          </a:p>
          <a:p>
            <a:pPr>
              <a:defRPr/>
            </a:pPr>
            <a:r>
              <a:rPr lang="en-US" dirty="0" smtClean="0"/>
              <a:t>This really complicated the issue of information dominance.  It’s like a Google search which returns ten thousand results.  You suspect the desired result is out there, but how do you get to it.</a:t>
            </a:r>
          </a:p>
          <a:p>
            <a:pPr>
              <a:defRPr/>
            </a:pPr>
            <a:endParaRPr lang="en-US" dirty="0" smtClean="0"/>
          </a:p>
          <a:p>
            <a:pPr>
              <a:defRPr/>
            </a:pPr>
            <a:r>
              <a:rPr lang="en-US" dirty="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701675"/>
            <a:ext cx="4625975" cy="3468688"/>
          </a:xfrm>
        </p:spPr>
      </p:sp>
      <p:sp>
        <p:nvSpPr>
          <p:cNvPr id="3" name="Notes Placeholder 2"/>
          <p:cNvSpPr>
            <a:spLocks noGrp="1"/>
          </p:cNvSpPr>
          <p:nvPr>
            <p:ph type="body" idx="1"/>
          </p:nvPr>
        </p:nvSpPr>
        <p:spPr/>
        <p:txBody>
          <a:bodyPr>
            <a:normAutofit/>
          </a:bodyPr>
          <a:lstStyle/>
          <a:p>
            <a:r>
              <a:rPr lang="en-US" dirty="0" smtClean="0"/>
              <a:t>The </a:t>
            </a:r>
            <a:r>
              <a:rPr lang="en-US" dirty="0" err="1" smtClean="0"/>
              <a:t>vHUD</a:t>
            </a:r>
            <a:r>
              <a:rPr lang="en-US" dirty="0" smtClean="0"/>
              <a:t> being projected</a:t>
            </a:r>
            <a:r>
              <a:rPr lang="en-US" baseline="0" dirty="0" smtClean="0"/>
              <a:t> onto the visor is new technology and will change tactical employment. The jump from 3</a:t>
            </a:r>
            <a:r>
              <a:rPr lang="en-US" baseline="30000" dirty="0" smtClean="0"/>
              <a:t>rd</a:t>
            </a:r>
            <a:r>
              <a:rPr lang="en-US" baseline="0" dirty="0" smtClean="0"/>
              <a:t> gen fighters to 4</a:t>
            </a:r>
            <a:r>
              <a:rPr lang="en-US" baseline="30000" dirty="0" smtClean="0"/>
              <a:t>th</a:t>
            </a:r>
            <a:r>
              <a:rPr lang="en-US" baseline="0" dirty="0" smtClean="0"/>
              <a:t> gen brought a full head-up display. The HUD was a paradigm shift which dramatically improved lethality and survivability. In similar fashion the jump to 5</a:t>
            </a:r>
            <a:r>
              <a:rPr lang="en-US" baseline="30000" dirty="0" smtClean="0"/>
              <a:t>th</a:t>
            </a:r>
            <a:r>
              <a:rPr lang="en-US" baseline="0" dirty="0" smtClean="0"/>
              <a:t> gen with a </a:t>
            </a:r>
            <a:r>
              <a:rPr lang="en-US" baseline="0" dirty="0" err="1" smtClean="0"/>
              <a:t>vHUD</a:t>
            </a:r>
            <a:r>
              <a:rPr lang="en-US" baseline="0" dirty="0" smtClean="0"/>
              <a:t> is a paradigm shift and has the potential to revolutionize employment.</a:t>
            </a:r>
          </a:p>
          <a:p>
            <a:endParaRPr lang="en-US" baseline="0" dirty="0" smtClean="0"/>
          </a:p>
          <a:p>
            <a:r>
              <a:rPr lang="en-US" baseline="0" dirty="0" smtClean="0"/>
              <a:t>A physical HUD projects into about 1200 square degrees of </a:t>
            </a:r>
            <a:r>
              <a:rPr lang="en-US" baseline="0" dirty="0" err="1" smtClean="0"/>
              <a:t>battlespace</a:t>
            </a:r>
            <a:r>
              <a:rPr lang="en-US" baseline="0" dirty="0" smtClean="0"/>
              <a:t> directly in front of the aircraft. The HMD with </a:t>
            </a:r>
            <a:r>
              <a:rPr lang="en-US" baseline="0" dirty="0" err="1" smtClean="0"/>
              <a:t>vHUD</a:t>
            </a:r>
            <a:r>
              <a:rPr lang="en-US" baseline="0" dirty="0" smtClean="0"/>
              <a:t> opens the view into over 41000 square degrees.  This is the full sphere surrounding the aircraft. </a:t>
            </a:r>
            <a:endParaRPr lang="en-US" dirty="0"/>
          </a:p>
        </p:txBody>
      </p:sp>
      <p:sp>
        <p:nvSpPr>
          <p:cNvPr id="4" name="Slide Number Placeholder 3"/>
          <p:cNvSpPr>
            <a:spLocks noGrp="1"/>
          </p:cNvSpPr>
          <p:nvPr>
            <p:ph type="sldNum" sz="quarter" idx="10"/>
          </p:nvPr>
        </p:nvSpPr>
        <p:spPr/>
        <p:txBody>
          <a:bodyPr/>
          <a:lstStyle/>
          <a:p>
            <a:fld id="{1EAA8B20-974F-41A8-841C-807BC4B9D59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701675"/>
            <a:ext cx="4625975" cy="3468688"/>
          </a:xfrm>
        </p:spPr>
      </p:sp>
      <p:sp>
        <p:nvSpPr>
          <p:cNvPr id="3" name="Notes Placeholder 2"/>
          <p:cNvSpPr>
            <a:spLocks noGrp="1"/>
          </p:cNvSpPr>
          <p:nvPr>
            <p:ph type="body" idx="1"/>
          </p:nvPr>
        </p:nvSpPr>
        <p:spPr/>
        <p:txBody>
          <a:bodyPr>
            <a:normAutofit/>
          </a:bodyPr>
          <a:lstStyle/>
          <a:p>
            <a:r>
              <a:rPr lang="en-US" dirty="0" smtClean="0"/>
              <a:t>This is an example of the </a:t>
            </a:r>
            <a:r>
              <a:rPr lang="en-US" dirty="0" err="1" smtClean="0"/>
              <a:t>vHUD</a:t>
            </a:r>
            <a:r>
              <a:rPr lang="en-US" dirty="0" smtClean="0"/>
              <a:t> when the pilot looks directly forward where a physical HUD would be. F-35 pilots report that in about 10 minutes they become</a:t>
            </a:r>
            <a:r>
              <a:rPr lang="en-US" baseline="0" dirty="0" smtClean="0"/>
              <a:t> accustomed to the </a:t>
            </a:r>
            <a:r>
              <a:rPr lang="en-US" baseline="0" dirty="0" err="1" smtClean="0"/>
              <a:t>vHUD</a:t>
            </a:r>
            <a:r>
              <a:rPr lang="en-US" baseline="0" dirty="0" smtClean="0"/>
              <a:t>. The pilots recognize the potential improvements in lethality and survivability of the HMD.</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1EAA8B20-974F-41A8-841C-807BC4B9D59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701675"/>
            <a:ext cx="4625975" cy="3468688"/>
          </a:xfrm>
        </p:spPr>
      </p:sp>
      <p:sp>
        <p:nvSpPr>
          <p:cNvPr id="3" name="Notes Placeholder 2"/>
          <p:cNvSpPr>
            <a:spLocks noGrp="1"/>
          </p:cNvSpPr>
          <p:nvPr>
            <p:ph type="body" idx="1"/>
          </p:nvPr>
        </p:nvSpPr>
        <p:spPr/>
        <p:txBody>
          <a:bodyPr>
            <a:normAutofit/>
          </a:bodyPr>
          <a:lstStyle/>
          <a:p>
            <a:r>
              <a:rPr lang="en-US" dirty="0" smtClean="0"/>
              <a:t>This is an example of off axis </a:t>
            </a:r>
            <a:r>
              <a:rPr lang="en-US" dirty="0" err="1" smtClean="0"/>
              <a:t>symbology</a:t>
            </a:r>
            <a:r>
              <a:rPr lang="en-US" dirty="0" smtClean="0"/>
              <a:t>. In general, we only take key flight parameters and tactical </a:t>
            </a:r>
            <a:r>
              <a:rPr lang="en-US" dirty="0" err="1" smtClean="0"/>
              <a:t>symbology</a:t>
            </a:r>
            <a:r>
              <a:rPr lang="en-US" dirty="0" smtClean="0"/>
              <a:t> off axis. In the future we will investigate off axis attitude awareness </a:t>
            </a:r>
            <a:r>
              <a:rPr lang="en-US" dirty="0" err="1" smtClean="0"/>
              <a:t>symbology</a:t>
            </a:r>
            <a:r>
              <a:rPr lang="en-US" dirty="0" smtClean="0"/>
              <a:t>. The mil standards don’t yet address HMDs and off axis </a:t>
            </a:r>
            <a:r>
              <a:rPr lang="en-US" dirty="0" err="1" smtClean="0"/>
              <a:t>symbolgy</a:t>
            </a:r>
            <a:r>
              <a:rPr lang="en-US" dirty="0" smtClean="0"/>
              <a:t>. We will work with the Services</a:t>
            </a:r>
            <a:r>
              <a:rPr lang="en-US" baseline="0" dirty="0" smtClean="0"/>
              <a:t> to improve and update The standard as well </a:t>
            </a:r>
            <a:r>
              <a:rPr lang="en-US" baseline="0" smtClean="0"/>
              <a:t>as the HMD </a:t>
            </a:r>
            <a:r>
              <a:rPr lang="en-US" baseline="0" dirty="0" smtClean="0"/>
              <a:t>symbology.</a:t>
            </a:r>
            <a:endParaRPr lang="en-US" dirty="0"/>
          </a:p>
        </p:txBody>
      </p:sp>
      <p:sp>
        <p:nvSpPr>
          <p:cNvPr id="4" name="Slide Number Placeholder 3"/>
          <p:cNvSpPr>
            <a:spLocks noGrp="1"/>
          </p:cNvSpPr>
          <p:nvPr>
            <p:ph type="sldNum" sz="quarter" idx="10"/>
          </p:nvPr>
        </p:nvSpPr>
        <p:spPr/>
        <p:txBody>
          <a:bodyPr/>
          <a:lstStyle/>
          <a:p>
            <a:fld id="{1EAA8B20-974F-41A8-841C-807BC4B9D59C}"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701675"/>
            <a:ext cx="4625975" cy="3468688"/>
          </a:xfrm>
        </p:spPr>
      </p:sp>
      <p:sp>
        <p:nvSpPr>
          <p:cNvPr id="3" name="Notes Placeholder 2"/>
          <p:cNvSpPr>
            <a:spLocks noGrp="1"/>
          </p:cNvSpPr>
          <p:nvPr>
            <p:ph type="body" idx="1"/>
          </p:nvPr>
        </p:nvSpPr>
        <p:spPr/>
        <p:txBody>
          <a:bodyPr>
            <a:normAutofit/>
          </a:bodyPr>
          <a:lstStyle/>
          <a:p>
            <a:r>
              <a:rPr lang="en-US" dirty="0" smtClean="0"/>
              <a:t>The highlights of the F-35 cockpit are:</a:t>
            </a:r>
          </a:p>
          <a:p>
            <a:pPr marL="228600" indent="-228600">
              <a:buFont typeface="+mj-lt"/>
              <a:buAutoNum type="arabicPeriod"/>
            </a:pPr>
            <a:r>
              <a:rPr lang="en-US" dirty="0" smtClean="0"/>
              <a:t>PCD - a large Panoramic Cockpit Display (PCD) which is a 20 x 8  inch contiguous piece of glass.</a:t>
            </a:r>
            <a:r>
              <a:rPr lang="en-US" baseline="0" dirty="0" smtClean="0"/>
              <a:t> The pilot interacts with this display through touch, cursor hooking, and voice recognition.</a:t>
            </a:r>
          </a:p>
          <a:p>
            <a:pPr marL="228600" indent="-228600">
              <a:buFont typeface="+mj-lt"/>
              <a:buAutoNum type="arabicPeriod"/>
            </a:pPr>
            <a:r>
              <a:rPr lang="en-US" baseline="0" dirty="0" smtClean="0"/>
              <a:t>HMD - the pilot wears a Helmet Mounted Display (HMD) in lieu of a physical Head-up Display (HUD). A virtual HUD (</a:t>
            </a:r>
            <a:r>
              <a:rPr lang="en-US" baseline="0" dirty="0" err="1" smtClean="0"/>
              <a:t>vHUD</a:t>
            </a:r>
            <a:r>
              <a:rPr lang="en-US" baseline="0" dirty="0" smtClean="0"/>
              <a:t>) is projected onto the visor. The </a:t>
            </a:r>
            <a:r>
              <a:rPr lang="en-US" baseline="0" dirty="0" err="1" smtClean="0"/>
              <a:t>vHUD</a:t>
            </a:r>
            <a:r>
              <a:rPr lang="en-US" baseline="0" dirty="0" smtClean="0"/>
              <a:t> is presented to each eye and is 40 deg wide by 30 degrees tall.</a:t>
            </a:r>
          </a:p>
          <a:p>
            <a:pPr marL="228600" indent="-228600">
              <a:buFont typeface="+mj-lt"/>
              <a:buAutoNum type="arabicPeriod"/>
            </a:pPr>
            <a:r>
              <a:rPr lang="en-US" baseline="0" dirty="0" smtClean="0"/>
              <a:t>Audio &amp; Voice - stereo wiring is used in the headset in order to facilitate full 3-D audio as a software upgrade. A Voice Recognition System (VRS) is used for “housekeeping” chores.</a:t>
            </a:r>
          </a:p>
          <a:p>
            <a:pPr marL="228600" indent="-228600">
              <a:buFont typeface="+mj-lt"/>
              <a:buAutoNum type="arabicPeriod"/>
            </a:pPr>
            <a:r>
              <a:rPr lang="en-US" baseline="0" dirty="0" smtClean="0"/>
              <a:t>STOVL - the Short Takeoff and Vertical (STOVL) mode has been designed for safety and simplicity. The STOVL mode is extremely safe and easily trained to. In actual flight test non-STOVL pilots have been able to master it in solo on their first flight.</a:t>
            </a:r>
          </a:p>
          <a:p>
            <a:pPr marL="228600" indent="-228600">
              <a:buFont typeface="+mj-lt"/>
              <a:buAutoNum type="arabicPeriod"/>
            </a:pPr>
            <a:r>
              <a:rPr lang="en-US" baseline="0" dirty="0" smtClean="0"/>
              <a:t>JPATS - the F-35 cockpit is designed to accommodate the full JPATS flying population from a 245lb man to a 104lb woman.</a:t>
            </a:r>
          </a:p>
          <a:p>
            <a:pPr marL="228600" indent="-228600">
              <a:buFont typeface="+mj-lt"/>
              <a:buAutoNum type="arabicPeriod"/>
            </a:pPr>
            <a:r>
              <a:rPr lang="en-US" baseline="0" dirty="0" smtClean="0"/>
              <a:t>Escape - a Martin-Baker Mk-16 ejection seat provides for safe ejection. In the B-model, when in STOVL mode, the seat is automatically triggered to improve safety beyond the human’s ability to react. </a:t>
            </a:r>
            <a:endParaRPr lang="en-US" dirty="0"/>
          </a:p>
        </p:txBody>
      </p:sp>
      <p:sp>
        <p:nvSpPr>
          <p:cNvPr id="4" name="Slide Number Placeholder 3"/>
          <p:cNvSpPr>
            <a:spLocks noGrp="1"/>
          </p:cNvSpPr>
          <p:nvPr>
            <p:ph type="sldNum" sz="quarter" idx="10"/>
          </p:nvPr>
        </p:nvSpPr>
        <p:spPr/>
        <p:txBody>
          <a:bodyPr/>
          <a:lstStyle/>
          <a:p>
            <a:fld id="{1EAA8B20-974F-41A8-841C-807BC4B9D59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F9A4386-CFD9-4514-84CF-A073C5B70491}" type="slidenum">
              <a:rPr lang="en-US"/>
              <a:pPr/>
              <a:t>3</a:t>
            </a:fld>
            <a:endParaRPr lang="en-US"/>
          </a:p>
        </p:txBody>
      </p:sp>
      <p:sp>
        <p:nvSpPr>
          <p:cNvPr id="36866" name="Rectangle 2"/>
          <p:cNvSpPr>
            <a:spLocks noGrp="1" noRot="1" noChangeAspect="1" noChangeArrowheads="1" noTextEdit="1"/>
          </p:cNvSpPr>
          <p:nvPr>
            <p:ph type="sldImg"/>
          </p:nvPr>
        </p:nvSpPr>
        <p:spPr>
          <a:xfrm>
            <a:off x="1182688" y="701675"/>
            <a:ext cx="4625975" cy="3468688"/>
          </a:xfrm>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p:txBody>
          <a:bodyPr/>
          <a:lstStyle/>
          <a:p>
            <a:pPr>
              <a:defRPr/>
            </a:pPr>
            <a:r>
              <a:rPr lang="en-US" dirty="0" smtClean="0"/>
              <a:t>The Pilot Vehicle Interface (PVI) design philosophy is “return the pilot to the role of tactician.” This</a:t>
            </a:r>
            <a:r>
              <a:rPr lang="en-US" baseline="0" dirty="0" smtClean="0"/>
              <a:t> is accomplished by managing workload and providing the tools which will build and maintain situation awareness. But more than that, information dominance is the design result. The F-35 is a complete weapon system and multiple F-35s are more than the sum of the air vehicles. When a flight or division of F-35s enter battlespace they become the dominant factor.</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3346389-1D86-439F-9225-28A4E73C9101}" type="slidenum">
              <a:rPr lang="en-US"/>
              <a:pPr/>
              <a:t>4</a:t>
            </a:fld>
            <a:endParaRPr lang="en-US"/>
          </a:p>
        </p:txBody>
      </p:sp>
      <p:sp>
        <p:nvSpPr>
          <p:cNvPr id="43010" name="Rectangle 2"/>
          <p:cNvSpPr>
            <a:spLocks noGrp="1" noRot="1" noChangeAspect="1" noChangeArrowheads="1" noTextEdit="1"/>
          </p:cNvSpPr>
          <p:nvPr>
            <p:ph type="sldImg"/>
          </p:nvPr>
        </p:nvSpPr>
        <p:spPr>
          <a:xfrm>
            <a:off x="1182688" y="701675"/>
            <a:ext cx="4625975" cy="3468688"/>
          </a:xfrm>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p:txBody>
          <a:bodyPr/>
          <a:lstStyle/>
          <a:p>
            <a:pPr>
              <a:defRPr/>
            </a:pPr>
            <a:r>
              <a:rPr lang="en-US" dirty="0" smtClean="0"/>
              <a:t>The PVI was</a:t>
            </a:r>
            <a:r>
              <a:rPr lang="en-US" baseline="0" dirty="0" smtClean="0"/>
              <a:t> designed by pilot for pilots. This design approach views the pilot at the center of the of the air vehicle. From this point of view two control and feedback loops exist: 1) the internal loop and 2) the external loop. The external loop is the one featured in “Top Gun.” This the fly and fight loop, but the internal loop is equally important. The internal loop is all about getting the air vehicle safely into and out of battlespace.  This is required in order to fly and fight.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701675"/>
            <a:ext cx="4625975" cy="3468688"/>
          </a:xfrm>
        </p:spPr>
      </p:sp>
      <p:sp>
        <p:nvSpPr>
          <p:cNvPr id="3" name="Notes Placeholder 2"/>
          <p:cNvSpPr>
            <a:spLocks noGrp="1"/>
          </p:cNvSpPr>
          <p:nvPr>
            <p:ph type="body" idx="1"/>
          </p:nvPr>
        </p:nvSpPr>
        <p:spPr/>
        <p:txBody>
          <a:bodyPr>
            <a:normAutofit/>
          </a:bodyPr>
          <a:lstStyle/>
          <a:p>
            <a:r>
              <a:rPr lang="en-US" dirty="0" smtClean="0"/>
              <a:t>The PCD is the first thing which the casual observer notices about the F-35 cockpit. The PCD is a contiguous 20 x 8 inch surface which is composed of two physical 10 x 8 inch displays</a:t>
            </a:r>
            <a:r>
              <a:rPr lang="en-US" baseline="0" dirty="0" smtClean="0"/>
              <a:t> for redundancy. </a:t>
            </a:r>
            <a:r>
              <a:rPr lang="en-US" dirty="0" smtClean="0"/>
              <a:t>This display space may be configured</a:t>
            </a:r>
            <a:r>
              <a:rPr lang="en-US" baseline="0" dirty="0" smtClean="0"/>
              <a:t> based on pilot needs into 12 windows of various and content, location, and size. The larger windows are referred to as portals. There are four portals. The small windows at along the bottom are secondary windows and there are 8 of them. The entire surface may be controlled through touch, cursor hooking, or voice control.</a:t>
            </a:r>
          </a:p>
          <a:p>
            <a:endParaRPr lang="en-US" baseline="0" dirty="0" smtClean="0"/>
          </a:p>
          <a:p>
            <a:r>
              <a:rPr lang="en-US" baseline="0" dirty="0" smtClean="0"/>
              <a:t>Upon closer inspection of the cockpit most recognize the paucity of switches and instruments. In fact, many pilots say this is the most naked cockpit in history (this is not true, the Wright flyer had fewer switches). During the initial design everything was removed from the cockpit volume and had to earn its way back into the cockpit based on “combat value added.” Combat value means it must contribute directly to lethality, survivability, and be cost effective. Cost effective is “bang for the buck.” </a:t>
            </a:r>
            <a:endParaRPr lang="en-US" dirty="0"/>
          </a:p>
        </p:txBody>
      </p:sp>
      <p:sp>
        <p:nvSpPr>
          <p:cNvPr id="4" name="Slide Number Placeholder 3"/>
          <p:cNvSpPr>
            <a:spLocks noGrp="1"/>
          </p:cNvSpPr>
          <p:nvPr>
            <p:ph type="sldNum" sz="quarter" idx="10"/>
          </p:nvPr>
        </p:nvSpPr>
        <p:spPr/>
        <p:txBody>
          <a:bodyPr/>
          <a:lstStyle/>
          <a:p>
            <a:fld id="{1EAA8B20-974F-41A8-841C-807BC4B9D59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9B4FE53-94A1-4394-B484-9DE016A1E86C}" type="slidenum">
              <a:rPr lang="en-US"/>
              <a:pPr/>
              <a:t>6</a:t>
            </a:fld>
            <a:endParaRPr lang="en-US"/>
          </a:p>
        </p:txBody>
      </p:sp>
      <p:sp>
        <p:nvSpPr>
          <p:cNvPr id="49154" name="Rectangle 2"/>
          <p:cNvSpPr>
            <a:spLocks noGrp="1" noRot="1" noChangeAspect="1" noChangeArrowheads="1" noTextEdit="1"/>
          </p:cNvSpPr>
          <p:nvPr>
            <p:ph type="sldImg"/>
          </p:nvPr>
        </p:nvSpPr>
        <p:spPr>
          <a:xfrm>
            <a:off x="1182688" y="701675"/>
            <a:ext cx="4625975" cy="3468688"/>
          </a:xfrm>
          <a:ln/>
          <a:extLst>
            <a:ext uri="{FAA26D3D-D897-4be2-8F04-BA451C77F1D7}">
              <ma14:placeholderFlag xmlns:ma14="http://schemas.microsoft.com/office/mac/drawingml/2011/main" val="1"/>
            </a:ext>
          </a:extLst>
        </p:spPr>
      </p:sp>
      <p:sp>
        <p:nvSpPr>
          <p:cNvPr id="49155" name="Rectangle 3"/>
          <p:cNvSpPr>
            <a:spLocks noGrp="1" noChangeArrowheads="1"/>
          </p:cNvSpPr>
          <p:nvPr>
            <p:ph type="body" idx="1"/>
          </p:nvPr>
        </p:nvSpPr>
        <p:spPr/>
        <p:txBody>
          <a:bodyPr/>
          <a:lstStyle/>
          <a:p>
            <a:pPr>
              <a:defRPr/>
            </a:pPr>
            <a:r>
              <a:rPr lang="en-US" dirty="0" smtClean="0"/>
              <a:t>The initial implementation of the PCD was one physical display of 16 x 9 inches. This design had three portals and 6 secondary windows. The design worked, but pilots</a:t>
            </a:r>
            <a:r>
              <a:rPr lang="en-US" baseline="0" dirty="0" smtClean="0"/>
              <a:t> asked for another portal.</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701675"/>
            <a:ext cx="4625975" cy="3468688"/>
          </a:xfrm>
        </p:spPr>
      </p:sp>
      <p:sp>
        <p:nvSpPr>
          <p:cNvPr id="3" name="Notes Placeholder 2"/>
          <p:cNvSpPr>
            <a:spLocks noGrp="1"/>
          </p:cNvSpPr>
          <p:nvPr>
            <p:ph type="body" idx="1"/>
          </p:nvPr>
        </p:nvSpPr>
        <p:spPr/>
        <p:txBody>
          <a:bodyPr>
            <a:normAutofit/>
          </a:bodyPr>
          <a:lstStyle/>
          <a:p>
            <a:r>
              <a:rPr lang="en-US" dirty="0" smtClean="0"/>
              <a:t>The current F-35 looks like this. In this example the pilot has configured the PCD into 4 portals with 6 secondary windows. There</a:t>
            </a:r>
            <a:r>
              <a:rPr lang="en-US" baseline="0" dirty="0" smtClean="0"/>
              <a:t> are 5 portal configurations which the pilot can program prior during mission planning. Once airborne, it is extremely easy to use the </a:t>
            </a:r>
            <a:r>
              <a:rPr lang="en-US" baseline="0" dirty="0" err="1" smtClean="0"/>
              <a:t>touchscreen</a:t>
            </a:r>
            <a:r>
              <a:rPr lang="en-US" baseline="0" dirty="0" smtClean="0"/>
              <a:t> to re-configure PCD.</a:t>
            </a:r>
            <a:endParaRPr lang="en-US" dirty="0"/>
          </a:p>
        </p:txBody>
      </p:sp>
      <p:sp>
        <p:nvSpPr>
          <p:cNvPr id="4" name="Slide Number Placeholder 3"/>
          <p:cNvSpPr>
            <a:spLocks noGrp="1"/>
          </p:cNvSpPr>
          <p:nvPr>
            <p:ph type="sldNum" sz="quarter" idx="10"/>
          </p:nvPr>
        </p:nvSpPr>
        <p:spPr/>
        <p:txBody>
          <a:bodyPr/>
          <a:lstStyle/>
          <a:p>
            <a:fld id="{1EAA8B20-974F-41A8-841C-807BC4B9D59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701675"/>
            <a:ext cx="4625975" cy="3468688"/>
          </a:xfrm>
        </p:spPr>
      </p:sp>
      <p:sp>
        <p:nvSpPr>
          <p:cNvPr id="3" name="Notes Placeholder 2"/>
          <p:cNvSpPr>
            <a:spLocks noGrp="1"/>
          </p:cNvSpPr>
          <p:nvPr>
            <p:ph type="body" idx="1"/>
          </p:nvPr>
        </p:nvSpPr>
        <p:spPr/>
        <p:txBody>
          <a:bodyPr>
            <a:normAutofit/>
          </a:bodyPr>
          <a:lstStyle/>
          <a:p>
            <a:r>
              <a:rPr lang="en-US" dirty="0" smtClean="0"/>
              <a:t>In this example we see three portals and 4 secondary windows. Portal one, on the left, is a large Tactical Situation Display (TSD). It is onto the format that fusion presents its view of </a:t>
            </a:r>
            <a:r>
              <a:rPr lang="en-US" dirty="0" err="1" smtClean="0"/>
              <a:t>battlespace</a:t>
            </a:r>
            <a:r>
              <a:rPr lang="en-US" dirty="0" smtClean="0"/>
              <a:t>. All F-35s share this view and contribute to its content. This is also the primary location that the pilot interacts with the air vehicle to sort and target.  The two portals on the right are showing sensor data. In this case the Electro-optical Targeting System (EOTS) and the Synthetic Aperture Radar (SAR).</a:t>
            </a:r>
            <a:endParaRPr lang="en-US" dirty="0"/>
          </a:p>
        </p:txBody>
      </p:sp>
      <p:sp>
        <p:nvSpPr>
          <p:cNvPr id="4" name="Slide Number Placeholder 3"/>
          <p:cNvSpPr>
            <a:spLocks noGrp="1"/>
          </p:cNvSpPr>
          <p:nvPr>
            <p:ph type="sldNum" sz="quarter" idx="10"/>
          </p:nvPr>
        </p:nvSpPr>
        <p:spPr/>
        <p:txBody>
          <a:bodyPr/>
          <a:lstStyle/>
          <a:p>
            <a:fld id="{1EAA8B20-974F-41A8-841C-807BC4B9D59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701675"/>
            <a:ext cx="4625975" cy="3468688"/>
          </a:xfrm>
        </p:spPr>
      </p:sp>
      <p:sp>
        <p:nvSpPr>
          <p:cNvPr id="3" name="Notes Placeholder 2"/>
          <p:cNvSpPr>
            <a:spLocks noGrp="1"/>
          </p:cNvSpPr>
          <p:nvPr>
            <p:ph type="body" idx="1"/>
          </p:nvPr>
        </p:nvSpPr>
        <p:spPr/>
        <p:txBody>
          <a:bodyPr>
            <a:normAutofit/>
          </a:bodyPr>
          <a:lstStyle/>
          <a:p>
            <a:r>
              <a:rPr lang="en-US" dirty="0" smtClean="0"/>
              <a:t>The Mission Reconfigurable Cockpit (MRC) was a Contract Research and Development (</a:t>
            </a:r>
            <a:r>
              <a:rPr lang="en-US" dirty="0" err="1" smtClean="0"/>
              <a:t>CRaD</a:t>
            </a:r>
            <a:r>
              <a:rPr lang="en-US" dirty="0" smtClean="0"/>
              <a:t>) program which we had back in the early 90’s.  During this program we explored advanced fighter cockpit concepts.  Among these were </a:t>
            </a:r>
            <a:r>
              <a:rPr lang="en-US" dirty="0" err="1" smtClean="0"/>
              <a:t>vHUD</a:t>
            </a:r>
            <a:r>
              <a:rPr lang="en-US" dirty="0" smtClean="0"/>
              <a:t>, touch, voice recognition, and accommodation. The results of this research became the foundation of the F-35 cockpit 10 years later. </a:t>
            </a:r>
            <a:endParaRPr lang="en-US" dirty="0"/>
          </a:p>
        </p:txBody>
      </p:sp>
      <p:sp>
        <p:nvSpPr>
          <p:cNvPr id="4" name="Slide Number Placeholder 3"/>
          <p:cNvSpPr>
            <a:spLocks noGrp="1"/>
          </p:cNvSpPr>
          <p:nvPr>
            <p:ph type="sldNum" sz="quarter" idx="10"/>
          </p:nvPr>
        </p:nvSpPr>
        <p:spPr/>
        <p:txBody>
          <a:bodyPr/>
          <a:lstStyle/>
          <a:p>
            <a:fld id="{1EAA8B20-974F-41A8-841C-807BC4B9D59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6142038" y="6488113"/>
            <a:ext cx="25400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8900" tIns="44450" rIns="88900" bIns="44450">
            <a:spAutoFit/>
          </a:bodyPr>
          <a:lstStyle/>
          <a:p>
            <a:pPr algn="r" defTabSz="887413">
              <a:spcBef>
                <a:spcPct val="50000"/>
              </a:spcBef>
            </a:pPr>
            <a:r>
              <a:rPr lang="en-US" sz="800" b="0">
                <a:solidFill>
                  <a:schemeClr val="accent1"/>
                </a:solidFill>
              </a:rPr>
              <a:t>0000.PPT </a:t>
            </a:r>
            <a:fld id="{8AAC4F1B-B935-492D-9A7F-BD3419CEBA01}" type="datetime1">
              <a:rPr lang="en-US" sz="800" b="0">
                <a:solidFill>
                  <a:schemeClr val="accent1"/>
                </a:solidFill>
              </a:rPr>
              <a:pPr algn="r" defTabSz="887413">
                <a:spcBef>
                  <a:spcPct val="50000"/>
                </a:spcBef>
              </a:pPr>
              <a:t>4/17/12</a:t>
            </a:fld>
            <a:r>
              <a:rPr lang="en-US" sz="800" b="0">
                <a:solidFill>
                  <a:schemeClr val="accent1"/>
                </a:solidFill>
              </a:rPr>
              <a:t>  </a:t>
            </a:r>
            <a:fld id="{BD5A3F25-ADF4-4A32-AFBF-F4A25BF8603F}" type="slidenum">
              <a:rPr lang="en-US" sz="800" b="0">
                <a:solidFill>
                  <a:schemeClr val="accent1"/>
                </a:solidFill>
              </a:rPr>
              <a:pPr algn="r" defTabSz="887413">
                <a:spcBef>
                  <a:spcPct val="50000"/>
                </a:spcBef>
              </a:pPr>
              <a:t>‹#›</a:t>
            </a:fld>
            <a:endParaRPr lang="en-US" sz="800" b="0">
              <a:solidFill>
                <a:schemeClr val="accent1"/>
              </a:solidFill>
            </a:endParaRPr>
          </a:p>
        </p:txBody>
      </p:sp>
      <p:sp>
        <p:nvSpPr>
          <p:cNvPr id="5" name="Rectangle 5"/>
          <p:cNvSpPr>
            <a:spLocks noChangeArrowheads="1"/>
          </p:cNvSpPr>
          <p:nvPr userDrawn="1"/>
        </p:nvSpPr>
        <p:spPr bwMode="auto">
          <a:xfrm>
            <a:off x="3551238" y="6607175"/>
            <a:ext cx="2532062"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9375" tIns="39688" rIns="79375" bIns="39688">
            <a:spAutoFit/>
          </a:bodyPr>
          <a:lstStyle/>
          <a:p>
            <a:pPr defTabSz="793750">
              <a:defRPr/>
            </a:pPr>
            <a:r>
              <a:rPr lang="en-US" sz="900" b="0">
                <a:solidFill>
                  <a:srgbClr val="0C1934"/>
                </a:solidFill>
                <a:latin typeface="Times New Roman" charset="0"/>
                <a:ea typeface="ＭＳ Ｐゴシック" charset="0"/>
              </a:rPr>
              <a:t>Approved for Public Release (PIRA </a:t>
            </a:r>
            <a:r>
              <a:rPr lang="en-US" sz="800" b="0">
                <a:solidFill>
                  <a:schemeClr val="tx1"/>
                </a:solidFill>
                <a:latin typeface="Times New Roman" charset="0"/>
                <a:ea typeface="ＭＳ Ｐゴシック" charset="0"/>
              </a:rPr>
              <a:t>AER200710024)</a:t>
            </a:r>
          </a:p>
        </p:txBody>
      </p:sp>
      <p:sp>
        <p:nvSpPr>
          <p:cNvPr id="6" name="Text Box 6"/>
          <p:cNvSpPr txBox="1">
            <a:spLocks noChangeArrowheads="1"/>
          </p:cNvSpPr>
          <p:nvPr userDrawn="1"/>
        </p:nvSpPr>
        <p:spPr bwMode="auto">
          <a:xfrm>
            <a:off x="0" y="6619875"/>
            <a:ext cx="1903413" cy="233363"/>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12355" tIns="56178" rIns="112355" bIns="56178">
            <a:spAutoFit/>
          </a:bodyPr>
          <a:lstStyle/>
          <a:p>
            <a:pPr algn="l" defTabSz="944563" eaLnBrk="1" hangingPunct="1">
              <a:spcBef>
                <a:spcPct val="20000"/>
              </a:spcBef>
              <a:buClr>
                <a:schemeClr val="tx1"/>
              </a:buClr>
            </a:pPr>
            <a:r>
              <a:rPr lang="en-US" sz="800" b="0">
                <a:solidFill>
                  <a:schemeClr val="tx1"/>
                </a:solidFill>
              </a:rPr>
              <a:t>© 2007 Lockheed Martin Corporation</a:t>
            </a:r>
          </a:p>
        </p:txBody>
      </p:sp>
      <p:sp>
        <p:nvSpPr>
          <p:cNvPr id="124931" name="Rectangle 3"/>
          <p:cNvSpPr>
            <a:spLocks noGrp="1" noChangeArrowheads="1"/>
          </p:cNvSpPr>
          <p:nvPr>
            <p:ph type="ctrTitle"/>
          </p:nvPr>
        </p:nvSpPr>
        <p:spPr>
          <a:xfrm>
            <a:off x="685800" y="1752600"/>
            <a:ext cx="7772400" cy="1143000"/>
          </a:xfrm>
        </p:spPr>
        <p:txBody>
          <a:bodyPr anchor="ctr"/>
          <a:lstStyle>
            <a:lvl1pPr algn="ctr" defTabSz="877888">
              <a:defRPr sz="4200"/>
            </a:lvl1pPr>
          </a:lstStyle>
          <a:p>
            <a:pPr lvl="0"/>
            <a:r>
              <a:rPr lang="en-US" noProof="0" smtClean="0"/>
              <a:t>Click to edit Master title style</a:t>
            </a:r>
          </a:p>
        </p:txBody>
      </p:sp>
      <p:sp>
        <p:nvSpPr>
          <p:cNvPr id="124932" name="Rectangle 4"/>
          <p:cNvSpPr>
            <a:spLocks noGrp="1" noChangeArrowheads="1"/>
          </p:cNvSpPr>
          <p:nvPr>
            <p:ph type="subTitle" idx="1"/>
          </p:nvPr>
        </p:nvSpPr>
        <p:spPr>
          <a:xfrm>
            <a:off x="1371600" y="3225800"/>
            <a:ext cx="6400800" cy="365125"/>
          </a:xfrm>
        </p:spPr>
        <p:txBody>
          <a:bodyPr/>
          <a:lstStyle>
            <a:lvl1pPr marL="0" indent="0" algn="ctr">
              <a:buFontTx/>
              <a:buNone/>
              <a:defRPr/>
            </a:lvl1pPr>
          </a:lstStyle>
          <a:p>
            <a:pPr lvl="0"/>
            <a:r>
              <a:rPr lang="en-US" noProof="0" smtClean="0"/>
              <a:t>Click to edit Master subtitle style</a:t>
            </a: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80163" y="520700"/>
            <a:ext cx="1968500" cy="3449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3075" y="520700"/>
            <a:ext cx="5754688" cy="3449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95338" y="1998663"/>
            <a:ext cx="3700462" cy="197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98663"/>
            <a:ext cx="3700463" cy="197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142038" y="6488113"/>
            <a:ext cx="25400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8900" tIns="44450" rIns="88900" bIns="44450">
            <a:spAutoFit/>
          </a:bodyPr>
          <a:lstStyle/>
          <a:p>
            <a:pPr algn="r" defTabSz="887413">
              <a:spcBef>
                <a:spcPct val="50000"/>
              </a:spcBef>
            </a:pPr>
            <a:fld id="{6440BA1A-B65C-4354-88BE-BBBFBC7ACE89}" type="slidenum">
              <a:rPr lang="en-US" sz="800" b="0">
                <a:solidFill>
                  <a:schemeClr val="accent1"/>
                </a:solidFill>
              </a:rPr>
              <a:pPr algn="r" defTabSz="887413">
                <a:spcBef>
                  <a:spcPct val="50000"/>
                </a:spcBef>
              </a:pPr>
              <a:t>‹#›</a:t>
            </a:fld>
            <a:endParaRPr lang="en-US" sz="800" b="0">
              <a:solidFill>
                <a:schemeClr val="accent1"/>
              </a:solidFill>
            </a:endParaRPr>
          </a:p>
        </p:txBody>
      </p:sp>
      <p:sp>
        <p:nvSpPr>
          <p:cNvPr id="123907" name="Rectangle 3"/>
          <p:cNvSpPr>
            <a:spLocks noGrp="1" noChangeArrowheads="1"/>
          </p:cNvSpPr>
          <p:nvPr>
            <p:ph type="title"/>
          </p:nvPr>
        </p:nvSpPr>
        <p:spPr bwMode="auto">
          <a:xfrm>
            <a:off x="473075" y="520700"/>
            <a:ext cx="7312025"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23908" name="Rectangle 4"/>
          <p:cNvSpPr>
            <a:spLocks noGrp="1" noChangeArrowheads="1"/>
          </p:cNvSpPr>
          <p:nvPr>
            <p:ph type="body" idx="1"/>
          </p:nvPr>
        </p:nvSpPr>
        <p:spPr bwMode="auto">
          <a:xfrm>
            <a:off x="795338" y="1998663"/>
            <a:ext cx="755332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3909" name="Freeform 5"/>
          <p:cNvSpPr>
            <a:spLocks/>
          </p:cNvSpPr>
          <p:nvPr/>
        </p:nvSpPr>
        <p:spPr bwMode="black">
          <a:xfrm>
            <a:off x="6848475" y="381000"/>
            <a:ext cx="1839913" cy="661988"/>
          </a:xfrm>
          <a:custGeom>
            <a:avLst/>
            <a:gdLst>
              <a:gd name="T0" fmla="*/ 1838325 w 1159"/>
              <a:gd name="T1" fmla="*/ 258763 h 417"/>
              <a:gd name="T2" fmla="*/ 1508125 w 1159"/>
              <a:gd name="T3" fmla="*/ 258763 h 417"/>
              <a:gd name="T4" fmla="*/ 1590675 w 1159"/>
              <a:gd name="T5" fmla="*/ 0 h 417"/>
              <a:gd name="T6" fmla="*/ 1309688 w 1159"/>
              <a:gd name="T7" fmla="*/ 258763 h 417"/>
              <a:gd name="T8" fmla="*/ 6350 w 1159"/>
              <a:gd name="T9" fmla="*/ 258763 h 417"/>
              <a:gd name="T10" fmla="*/ 0 w 1159"/>
              <a:gd name="T11" fmla="*/ 260350 h 417"/>
              <a:gd name="T12" fmla="*/ 6350 w 1159"/>
              <a:gd name="T13" fmla="*/ 261938 h 417"/>
              <a:gd name="T14" fmla="*/ 206375 w 1159"/>
              <a:gd name="T15" fmla="*/ 265113 h 417"/>
              <a:gd name="T16" fmla="*/ 647700 w 1159"/>
              <a:gd name="T17" fmla="*/ 269875 h 417"/>
              <a:gd name="T18" fmla="*/ 1285875 w 1159"/>
              <a:gd name="T19" fmla="*/ 279400 h 417"/>
              <a:gd name="T20" fmla="*/ 1168400 w 1159"/>
              <a:gd name="T21" fmla="*/ 388938 h 417"/>
              <a:gd name="T22" fmla="*/ 1127125 w 1159"/>
              <a:gd name="T23" fmla="*/ 431800 h 417"/>
              <a:gd name="T24" fmla="*/ 1130300 w 1159"/>
              <a:gd name="T25" fmla="*/ 431800 h 417"/>
              <a:gd name="T26" fmla="*/ 1181100 w 1159"/>
              <a:gd name="T27" fmla="*/ 388938 h 417"/>
              <a:gd name="T28" fmla="*/ 1311275 w 1159"/>
              <a:gd name="T29" fmla="*/ 280988 h 417"/>
              <a:gd name="T30" fmla="*/ 1474788 w 1159"/>
              <a:gd name="T31" fmla="*/ 280988 h 417"/>
              <a:gd name="T32" fmla="*/ 1457325 w 1159"/>
              <a:gd name="T33" fmla="*/ 344488 h 417"/>
              <a:gd name="T34" fmla="*/ 1443038 w 1159"/>
              <a:gd name="T35" fmla="*/ 404813 h 417"/>
              <a:gd name="T36" fmla="*/ 1104900 w 1159"/>
              <a:gd name="T37" fmla="*/ 560388 h 417"/>
              <a:gd name="T38" fmla="*/ 915988 w 1159"/>
              <a:gd name="T39" fmla="*/ 647700 h 417"/>
              <a:gd name="T40" fmla="*/ 920750 w 1159"/>
              <a:gd name="T41" fmla="*/ 649288 h 417"/>
              <a:gd name="T42" fmla="*/ 1096963 w 1159"/>
              <a:gd name="T43" fmla="*/ 573088 h 417"/>
              <a:gd name="T44" fmla="*/ 1438275 w 1159"/>
              <a:gd name="T45" fmla="*/ 425450 h 417"/>
              <a:gd name="T46" fmla="*/ 1395413 w 1159"/>
              <a:gd name="T47" fmla="*/ 593725 h 417"/>
              <a:gd name="T48" fmla="*/ 1377950 w 1159"/>
              <a:gd name="T49" fmla="*/ 657225 h 417"/>
              <a:gd name="T50" fmla="*/ 1377950 w 1159"/>
              <a:gd name="T51" fmla="*/ 660400 h 417"/>
              <a:gd name="T52" fmla="*/ 1382713 w 1159"/>
              <a:gd name="T53" fmla="*/ 658813 h 417"/>
              <a:gd name="T54" fmla="*/ 1404938 w 1159"/>
              <a:gd name="T55" fmla="*/ 592138 h 417"/>
              <a:gd name="T56" fmla="*/ 1457325 w 1159"/>
              <a:gd name="T57" fmla="*/ 415925 h 417"/>
              <a:gd name="T58" fmla="*/ 1597025 w 1159"/>
              <a:gd name="T59" fmla="*/ 357188 h 417"/>
              <a:gd name="T60" fmla="*/ 1720850 w 1159"/>
              <a:gd name="T61" fmla="*/ 304800 h 417"/>
              <a:gd name="T62" fmla="*/ 1838325 w 1159"/>
              <a:gd name="T63" fmla="*/ 258763 h 417"/>
              <a:gd name="T64" fmla="*/ 1338263 w 1159"/>
              <a:gd name="T65" fmla="*/ 258763 h 417"/>
              <a:gd name="T66" fmla="*/ 1466850 w 1159"/>
              <a:gd name="T67" fmla="*/ 150813 h 417"/>
              <a:gd name="T68" fmla="*/ 1517650 w 1159"/>
              <a:gd name="T69" fmla="*/ 107950 h 417"/>
              <a:gd name="T70" fmla="*/ 1479550 w 1159"/>
              <a:gd name="T71" fmla="*/ 258763 h 417"/>
              <a:gd name="T72" fmla="*/ 1338263 w 1159"/>
              <a:gd name="T73" fmla="*/ 258763 h 417"/>
              <a:gd name="T74" fmla="*/ 1838325 w 1159"/>
              <a:gd name="T75" fmla="*/ 258763 h 417"/>
              <a:gd name="T76" fmla="*/ 1500188 w 1159"/>
              <a:gd name="T77" fmla="*/ 284163 h 417"/>
              <a:gd name="T78" fmla="*/ 1695450 w 1159"/>
              <a:gd name="T79" fmla="*/ 287338 h 417"/>
              <a:gd name="T80" fmla="*/ 1631950 w 1159"/>
              <a:gd name="T81" fmla="*/ 317500 h 417"/>
              <a:gd name="T82" fmla="*/ 1466850 w 1159"/>
              <a:gd name="T83" fmla="*/ 393700 h 417"/>
              <a:gd name="T84" fmla="*/ 1500188 w 1159"/>
              <a:gd name="T85" fmla="*/ 284163 h 417"/>
              <a:gd name="T86" fmla="*/ 1838325 w 1159"/>
              <a:gd name="T87" fmla="*/ 258763 h 4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59" h="417">
                <a:moveTo>
                  <a:pt x="1158" y="163"/>
                </a:moveTo>
                <a:lnTo>
                  <a:pt x="950" y="163"/>
                </a:lnTo>
                <a:lnTo>
                  <a:pt x="1002" y="0"/>
                </a:lnTo>
                <a:lnTo>
                  <a:pt x="825" y="163"/>
                </a:lnTo>
                <a:lnTo>
                  <a:pt x="4" y="163"/>
                </a:lnTo>
                <a:lnTo>
                  <a:pt x="0" y="164"/>
                </a:lnTo>
                <a:lnTo>
                  <a:pt x="4" y="165"/>
                </a:lnTo>
                <a:lnTo>
                  <a:pt x="130" y="167"/>
                </a:lnTo>
                <a:lnTo>
                  <a:pt x="408" y="170"/>
                </a:lnTo>
                <a:lnTo>
                  <a:pt x="810" y="176"/>
                </a:lnTo>
                <a:lnTo>
                  <a:pt x="736" y="245"/>
                </a:lnTo>
                <a:lnTo>
                  <a:pt x="710" y="272"/>
                </a:lnTo>
                <a:lnTo>
                  <a:pt x="712" y="272"/>
                </a:lnTo>
                <a:lnTo>
                  <a:pt x="744" y="245"/>
                </a:lnTo>
                <a:lnTo>
                  <a:pt x="826" y="177"/>
                </a:lnTo>
                <a:lnTo>
                  <a:pt x="929" y="177"/>
                </a:lnTo>
                <a:lnTo>
                  <a:pt x="918" y="217"/>
                </a:lnTo>
                <a:lnTo>
                  <a:pt x="909" y="255"/>
                </a:lnTo>
                <a:lnTo>
                  <a:pt x="696" y="353"/>
                </a:lnTo>
                <a:lnTo>
                  <a:pt x="577" y="408"/>
                </a:lnTo>
                <a:lnTo>
                  <a:pt x="580" y="409"/>
                </a:lnTo>
                <a:lnTo>
                  <a:pt x="691" y="361"/>
                </a:lnTo>
                <a:lnTo>
                  <a:pt x="906" y="268"/>
                </a:lnTo>
                <a:lnTo>
                  <a:pt x="879" y="374"/>
                </a:lnTo>
                <a:lnTo>
                  <a:pt x="868" y="414"/>
                </a:lnTo>
                <a:lnTo>
                  <a:pt x="868" y="416"/>
                </a:lnTo>
                <a:lnTo>
                  <a:pt x="871" y="415"/>
                </a:lnTo>
                <a:lnTo>
                  <a:pt x="885" y="373"/>
                </a:lnTo>
                <a:lnTo>
                  <a:pt x="918" y="262"/>
                </a:lnTo>
                <a:lnTo>
                  <a:pt x="1006" y="225"/>
                </a:lnTo>
                <a:lnTo>
                  <a:pt x="1084" y="192"/>
                </a:lnTo>
                <a:lnTo>
                  <a:pt x="1158" y="163"/>
                </a:lnTo>
                <a:lnTo>
                  <a:pt x="843" y="163"/>
                </a:lnTo>
                <a:lnTo>
                  <a:pt x="924" y="95"/>
                </a:lnTo>
                <a:lnTo>
                  <a:pt x="956" y="68"/>
                </a:lnTo>
                <a:lnTo>
                  <a:pt x="932" y="163"/>
                </a:lnTo>
                <a:lnTo>
                  <a:pt x="843" y="163"/>
                </a:lnTo>
                <a:lnTo>
                  <a:pt x="1158" y="163"/>
                </a:lnTo>
                <a:lnTo>
                  <a:pt x="945" y="179"/>
                </a:lnTo>
                <a:lnTo>
                  <a:pt x="1068" y="181"/>
                </a:lnTo>
                <a:lnTo>
                  <a:pt x="1028" y="200"/>
                </a:lnTo>
                <a:lnTo>
                  <a:pt x="924" y="248"/>
                </a:lnTo>
                <a:lnTo>
                  <a:pt x="945" y="179"/>
                </a:lnTo>
                <a:lnTo>
                  <a:pt x="1158" y="163"/>
                </a:lnTo>
              </a:path>
            </a:pathLst>
          </a:custGeom>
          <a:solidFill>
            <a:srgbClr val="FFFFFF"/>
          </a:solidFill>
          <a:ln w="127000" cap="rnd" cmpd="sng">
            <a:noFill/>
            <a:prstDash val="solid"/>
            <a:round/>
            <a:headEnd type="none" w="med" len="med"/>
            <a:tailEnd type="none" w="med" len="med"/>
          </a:ln>
          <a:effectLst/>
        </p:spPr>
        <p:txBody>
          <a:bodyPr/>
          <a:lstStyle/>
          <a:p>
            <a:endParaRPr lang="en-US"/>
          </a:p>
        </p:txBody>
      </p:sp>
      <p:sp>
        <p:nvSpPr>
          <p:cNvPr id="123910" name="Rectangle 6"/>
          <p:cNvSpPr>
            <a:spLocks noChangeArrowheads="1"/>
          </p:cNvSpPr>
          <p:nvPr userDrawn="1"/>
        </p:nvSpPr>
        <p:spPr bwMode="auto">
          <a:xfrm>
            <a:off x="5837238" y="6618288"/>
            <a:ext cx="2540000"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9375" tIns="39688" rIns="79375" bIns="39688">
            <a:spAutoFit/>
          </a:bodyPr>
          <a:lstStyle/>
          <a:p>
            <a:pPr defTabSz="793750">
              <a:defRPr/>
            </a:pPr>
            <a:r>
              <a:rPr lang="en-US" sz="800" b="0">
                <a:solidFill>
                  <a:schemeClr val="accent1"/>
                </a:solidFill>
                <a:latin typeface="Arial" charset="0"/>
                <a:ea typeface="ＭＳ Ｐゴシック" charset="0"/>
              </a:rPr>
              <a:t>Approved for Public Release (PIRA AER200710024)</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0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90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90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90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8" grpId="0" build="p">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123908"/>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23908"/>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23908"/>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23908"/>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123908"/>
                        </p:tgtEl>
                        <p:attrNameLst>
                          <p:attrName>style.visibility</p:attrName>
                        </p:attrNameLst>
                      </p:cBhvr>
                      <p:to>
                        <p:strVal val="visible"/>
                      </p:to>
                    </p:set>
                  </p:childTnLst>
                </p:cTn>
              </p:par>
            </p:tnLst>
          </p:tmpl>
        </p:tmplLst>
      </p:bldP>
    </p:bldLst>
  </p:timing>
  <p:txStyles>
    <p:titleStyle>
      <a:lvl1pPr algn="l" defTabSz="887413" rtl="0" eaLnBrk="0" fontAlgn="base" hangingPunct="0">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l" defTabSz="887413"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l" defTabSz="887413"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l" defTabSz="887413"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l" defTabSz="887413"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l" defTabSz="887413"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l" defTabSz="887413"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l" defTabSz="887413"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l" defTabSz="887413"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222250" indent="-222250" algn="l" defTabSz="887413" rtl="0" eaLnBrk="0" fontAlgn="base" hangingPunct="0">
        <a:spcBef>
          <a:spcPct val="20000"/>
        </a:spcBef>
        <a:spcAft>
          <a:spcPct val="0"/>
        </a:spcAft>
        <a:buSzPct val="100000"/>
        <a:buChar char="•"/>
        <a:defRPr sz="2400" b="1">
          <a:solidFill>
            <a:srgbClr val="FAFD00"/>
          </a:solidFill>
          <a:effectLst>
            <a:outerShdw blurRad="38100" dist="38100" dir="2700000" algn="tl">
              <a:srgbClr val="000000"/>
            </a:outerShdw>
          </a:effectLst>
          <a:latin typeface="+mn-lt"/>
          <a:ea typeface="+mn-ea"/>
          <a:cs typeface="+mn-cs"/>
        </a:defRPr>
      </a:lvl1pPr>
      <a:lvl2pPr marL="615950" indent="-279400" algn="l" defTabSz="887413" rtl="0" eaLnBrk="0" fontAlgn="base" hangingPunct="0">
        <a:spcBef>
          <a:spcPct val="20000"/>
        </a:spcBef>
        <a:spcAft>
          <a:spcPct val="0"/>
        </a:spcAft>
        <a:buSzPct val="100000"/>
        <a:buChar char="–"/>
        <a:defRPr sz="2400" b="1">
          <a:solidFill>
            <a:srgbClr val="FAFD00"/>
          </a:solidFill>
          <a:effectLst>
            <a:outerShdw blurRad="38100" dist="38100" dir="2700000" algn="tl">
              <a:srgbClr val="000000"/>
            </a:outerShdw>
          </a:effectLst>
          <a:latin typeface="+mn-lt"/>
          <a:ea typeface="+mn-ea"/>
        </a:defRPr>
      </a:lvl2pPr>
      <a:lvl3pPr marL="998538" indent="-268288" algn="l" defTabSz="887413" rtl="0" eaLnBrk="0" fontAlgn="base" hangingPunct="0">
        <a:spcBef>
          <a:spcPct val="20000"/>
        </a:spcBef>
        <a:spcAft>
          <a:spcPct val="0"/>
        </a:spcAft>
        <a:buSzPct val="100000"/>
        <a:buChar char="•"/>
        <a:defRPr sz="2400" b="1">
          <a:solidFill>
            <a:srgbClr val="FAFD00"/>
          </a:solidFill>
          <a:effectLst>
            <a:outerShdw blurRad="38100" dist="38100" dir="2700000" algn="tl">
              <a:srgbClr val="000000"/>
            </a:outerShdw>
          </a:effectLst>
          <a:latin typeface="+mn-lt"/>
          <a:ea typeface="+mn-ea"/>
        </a:defRPr>
      </a:lvl3pPr>
      <a:lvl4pPr marL="1550988" indent="-222250" algn="l" defTabSz="887413" rtl="0" eaLnBrk="0" fontAlgn="base" hangingPunct="0">
        <a:spcBef>
          <a:spcPct val="20000"/>
        </a:spcBef>
        <a:spcAft>
          <a:spcPct val="0"/>
        </a:spcAft>
        <a:buChar char="–"/>
        <a:defRPr sz="2000" b="1">
          <a:solidFill>
            <a:srgbClr val="FAFD00"/>
          </a:solidFill>
          <a:effectLst>
            <a:outerShdw blurRad="38100" dist="38100" dir="2700000" algn="tl">
              <a:srgbClr val="000000"/>
            </a:outerShdw>
          </a:effectLst>
          <a:latin typeface="+mn-lt"/>
          <a:ea typeface="+mn-ea"/>
        </a:defRPr>
      </a:lvl4pPr>
      <a:lvl5pPr marL="1993900" indent="-222250" algn="l" defTabSz="887413" rtl="0" eaLnBrk="0" fontAlgn="base" hangingPunct="0">
        <a:spcBef>
          <a:spcPct val="20000"/>
        </a:spcBef>
        <a:spcAft>
          <a:spcPct val="0"/>
        </a:spcAft>
        <a:buChar char="»"/>
        <a:defRPr sz="2000" b="1">
          <a:solidFill>
            <a:srgbClr val="FAFD00"/>
          </a:solidFill>
          <a:effectLst>
            <a:outerShdw blurRad="38100" dist="38100" dir="2700000" algn="tl">
              <a:srgbClr val="000000"/>
            </a:outerShdw>
          </a:effectLst>
          <a:latin typeface="+mn-lt"/>
          <a:ea typeface="+mn-ea"/>
        </a:defRPr>
      </a:lvl5pPr>
      <a:lvl6pPr marL="2451100" indent="-222250" algn="l" defTabSz="887413" rtl="0" eaLnBrk="0" fontAlgn="base" hangingPunct="0">
        <a:spcBef>
          <a:spcPct val="20000"/>
        </a:spcBef>
        <a:spcAft>
          <a:spcPct val="0"/>
        </a:spcAft>
        <a:buChar char="»"/>
        <a:defRPr sz="2000" b="1">
          <a:solidFill>
            <a:srgbClr val="FAFD00"/>
          </a:solidFill>
          <a:effectLst>
            <a:outerShdw blurRad="38100" dist="38100" dir="2700000" algn="tl">
              <a:srgbClr val="000000"/>
            </a:outerShdw>
          </a:effectLst>
          <a:latin typeface="+mn-lt"/>
          <a:ea typeface="+mn-ea"/>
        </a:defRPr>
      </a:lvl6pPr>
      <a:lvl7pPr marL="2908300" indent="-222250" algn="l" defTabSz="887413" rtl="0" eaLnBrk="0" fontAlgn="base" hangingPunct="0">
        <a:spcBef>
          <a:spcPct val="20000"/>
        </a:spcBef>
        <a:spcAft>
          <a:spcPct val="0"/>
        </a:spcAft>
        <a:buChar char="»"/>
        <a:defRPr sz="2000" b="1">
          <a:solidFill>
            <a:srgbClr val="FAFD00"/>
          </a:solidFill>
          <a:effectLst>
            <a:outerShdw blurRad="38100" dist="38100" dir="2700000" algn="tl">
              <a:srgbClr val="000000"/>
            </a:outerShdw>
          </a:effectLst>
          <a:latin typeface="+mn-lt"/>
          <a:ea typeface="+mn-ea"/>
        </a:defRPr>
      </a:lvl7pPr>
      <a:lvl8pPr marL="3365500" indent="-222250" algn="l" defTabSz="887413" rtl="0" eaLnBrk="0" fontAlgn="base" hangingPunct="0">
        <a:spcBef>
          <a:spcPct val="20000"/>
        </a:spcBef>
        <a:spcAft>
          <a:spcPct val="0"/>
        </a:spcAft>
        <a:buChar char="»"/>
        <a:defRPr sz="2000" b="1">
          <a:solidFill>
            <a:srgbClr val="FAFD00"/>
          </a:solidFill>
          <a:effectLst>
            <a:outerShdw blurRad="38100" dist="38100" dir="2700000" algn="tl">
              <a:srgbClr val="000000"/>
            </a:outerShdw>
          </a:effectLst>
          <a:latin typeface="+mn-lt"/>
          <a:ea typeface="+mn-ea"/>
        </a:defRPr>
      </a:lvl8pPr>
      <a:lvl9pPr marL="3822700" indent="-222250" algn="l" defTabSz="887413" rtl="0" eaLnBrk="0" fontAlgn="base" hangingPunct="0">
        <a:spcBef>
          <a:spcPct val="20000"/>
        </a:spcBef>
        <a:spcAft>
          <a:spcPct val="0"/>
        </a:spcAft>
        <a:buChar char="»"/>
        <a:defRPr sz="2000" b="1">
          <a:solidFill>
            <a:srgbClr val="FAFD00"/>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52475" y="2301875"/>
            <a:ext cx="76660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5725" tIns="42862" rIns="85725" bIns="42862" anchor="ctr"/>
          <a:lstStyle/>
          <a:p>
            <a:pPr defTabSz="814388">
              <a:tabLst>
                <a:tab pos="857250" algn="l"/>
              </a:tabLst>
              <a:defRPr/>
            </a:pPr>
            <a:r>
              <a:rPr lang="en-US" sz="4200" dirty="0">
                <a:solidFill>
                  <a:schemeClr val="tx2"/>
                </a:solidFill>
                <a:latin typeface="Arial" charset="0"/>
                <a:ea typeface="ＭＳ Ｐゴシック" charset="0"/>
              </a:rPr>
              <a:t>The F-35 Cockpit: Enabling the Pilot as a Tactical Decision Maker</a:t>
            </a:r>
            <a:endParaRPr lang="en-US" sz="3200" dirty="0">
              <a:solidFill>
                <a:schemeClr val="tx2"/>
              </a:solidFill>
              <a:latin typeface="Arial" charset="0"/>
              <a:ea typeface="ＭＳ Ｐゴシック" charset="0"/>
            </a:endParaRPr>
          </a:p>
        </p:txBody>
      </p:sp>
      <p:sp>
        <p:nvSpPr>
          <p:cNvPr id="4099" name="Rectangle 3"/>
          <p:cNvSpPr>
            <a:spLocks noChangeArrowheads="1"/>
          </p:cNvSpPr>
          <p:nvPr/>
        </p:nvSpPr>
        <p:spPr bwMode="auto">
          <a:xfrm>
            <a:off x="5345113" y="5359400"/>
            <a:ext cx="3265487"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5725" tIns="42862" rIns="85725" bIns="42862"/>
          <a:lstStyle/>
          <a:p>
            <a:pPr marL="285750" indent="-285750" algn="l">
              <a:spcBef>
                <a:spcPct val="20000"/>
              </a:spcBef>
              <a:defRPr/>
            </a:pPr>
            <a:r>
              <a:rPr lang="en-US" sz="1800">
                <a:solidFill>
                  <a:schemeClr val="tx1"/>
                </a:solidFill>
                <a:latin typeface="Arial" charset="0"/>
                <a:ea typeface="ＭＳ Ｐゴシック" charset="0"/>
              </a:rPr>
              <a:t>Michael L. Skaff</a:t>
            </a:r>
          </a:p>
          <a:p>
            <a:pPr marL="285750" indent="-285750" algn="l">
              <a:spcBef>
                <a:spcPct val="20000"/>
              </a:spcBef>
              <a:defRPr/>
            </a:pPr>
            <a:r>
              <a:rPr lang="en-US" sz="1600">
                <a:solidFill>
                  <a:schemeClr val="tx1"/>
                </a:solidFill>
                <a:latin typeface="Arial" charset="0"/>
                <a:ea typeface="ＭＳ Ｐゴシック" charset="0"/>
              </a:rPr>
              <a:t>F-35 Pilot Vehicle Interface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14350" y="341313"/>
            <a:ext cx="795496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l">
              <a:defRPr/>
            </a:pPr>
            <a:r>
              <a:rPr lang="en-US" sz="3200" b="0">
                <a:solidFill>
                  <a:schemeClr val="tx2"/>
                </a:solidFill>
                <a:latin typeface="Arial" charset="0"/>
                <a:ea typeface="ＭＳ Ｐゴシック" charset="0"/>
              </a:rPr>
              <a:t> </a:t>
            </a:r>
            <a:r>
              <a:rPr lang="en-US" sz="3600" b="0">
                <a:solidFill>
                  <a:schemeClr val="tx2"/>
                </a:solidFill>
                <a:latin typeface="Arial" charset="0"/>
                <a:ea typeface="ＭＳ Ｐゴシック" charset="0"/>
              </a:rPr>
              <a:t>Mission Reconfigurable Cockpit</a:t>
            </a:r>
          </a:p>
        </p:txBody>
      </p:sp>
      <p:sp>
        <p:nvSpPr>
          <p:cNvPr id="22531" name="Rectangle 3"/>
          <p:cNvSpPr>
            <a:spLocks noChangeArrowheads="1"/>
          </p:cNvSpPr>
          <p:nvPr/>
        </p:nvSpPr>
        <p:spPr bwMode="auto">
          <a:xfrm>
            <a:off x="347663" y="1028700"/>
            <a:ext cx="5872162"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defRPr/>
            </a:pPr>
            <a:r>
              <a:rPr lang="en-US" sz="1400" b="0">
                <a:solidFill>
                  <a:schemeClr val="tx1"/>
                </a:solidFill>
                <a:latin typeface="Arial" charset="0"/>
                <a:ea typeface="ＭＳ Ｐゴシック" charset="0"/>
              </a:rPr>
              <a:t>Primary concepts:</a:t>
            </a:r>
          </a:p>
          <a:p>
            <a:pPr algn="l">
              <a:defRPr/>
            </a:pPr>
            <a:r>
              <a:rPr lang="en-US" sz="1400" b="0">
                <a:solidFill>
                  <a:schemeClr val="tx1"/>
                </a:solidFill>
                <a:latin typeface="Arial" charset="0"/>
                <a:ea typeface="ＭＳ Ｐゴシック" charset="0"/>
              </a:rPr>
              <a:t>	- Master-Modeless</a:t>
            </a:r>
          </a:p>
          <a:p>
            <a:pPr algn="l">
              <a:defRPr/>
            </a:pPr>
            <a:r>
              <a:rPr lang="en-US" sz="1400" b="0">
                <a:solidFill>
                  <a:schemeClr val="tx1"/>
                </a:solidFill>
                <a:latin typeface="Arial" charset="0"/>
                <a:ea typeface="ＭＳ Ｐゴシック" charset="0"/>
              </a:rPr>
              <a:t>	- Rule based Tactical Sensor Manager</a:t>
            </a:r>
          </a:p>
          <a:p>
            <a:pPr algn="l">
              <a:defRPr/>
            </a:pPr>
            <a:r>
              <a:rPr lang="en-US" sz="1400" b="0">
                <a:solidFill>
                  <a:schemeClr val="tx1"/>
                </a:solidFill>
                <a:latin typeface="Arial" charset="0"/>
                <a:ea typeface="ＭＳ Ｐゴシック" charset="0"/>
              </a:rPr>
              <a:t>	- Mission Integrated Flight Controls</a:t>
            </a:r>
          </a:p>
          <a:p>
            <a:pPr algn="l">
              <a:defRPr/>
            </a:pPr>
            <a:r>
              <a:rPr lang="en-US" sz="1400" b="0">
                <a:solidFill>
                  <a:schemeClr val="tx1"/>
                </a:solidFill>
                <a:latin typeface="Arial" charset="0"/>
                <a:ea typeface="ＭＳ Ｐゴシック" charset="0"/>
              </a:rPr>
              <a:t>	- Auto Target Cueing</a:t>
            </a:r>
          </a:p>
        </p:txBody>
      </p:sp>
      <p:sp>
        <p:nvSpPr>
          <p:cNvPr id="22532" name="Rectangle 4"/>
          <p:cNvSpPr>
            <a:spLocks noChangeArrowheads="1"/>
          </p:cNvSpPr>
          <p:nvPr/>
        </p:nvSpPr>
        <p:spPr bwMode="auto">
          <a:xfrm>
            <a:off x="6797675" y="6032500"/>
            <a:ext cx="1747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600">
                <a:solidFill>
                  <a:schemeClr val="tx1"/>
                </a:solidFill>
                <a:latin typeface="Times New Roman" charset="0"/>
                <a:ea typeface="ＭＳ Ｐゴシック" charset="0"/>
              </a:rPr>
              <a:t>Air to Air Format</a:t>
            </a:r>
          </a:p>
        </p:txBody>
      </p:sp>
      <p:sp>
        <p:nvSpPr>
          <p:cNvPr id="22533" name="Rectangle 5"/>
          <p:cNvSpPr>
            <a:spLocks noChangeArrowheads="1"/>
          </p:cNvSpPr>
          <p:nvPr/>
        </p:nvSpPr>
        <p:spPr bwMode="auto">
          <a:xfrm>
            <a:off x="563563" y="6032500"/>
            <a:ext cx="2143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600">
                <a:solidFill>
                  <a:schemeClr val="tx1"/>
                </a:solidFill>
                <a:latin typeface="Times New Roman" charset="0"/>
                <a:ea typeface="ＭＳ Ｐゴシック" charset="0"/>
              </a:rPr>
              <a:t>Air to Ground Format</a:t>
            </a:r>
          </a:p>
        </p:txBody>
      </p:sp>
      <p:sp>
        <p:nvSpPr>
          <p:cNvPr id="22534" name="Rectangle 6"/>
          <p:cNvSpPr>
            <a:spLocks noChangeArrowheads="1"/>
          </p:cNvSpPr>
          <p:nvPr/>
        </p:nvSpPr>
        <p:spPr bwMode="auto">
          <a:xfrm>
            <a:off x="3552825" y="6032500"/>
            <a:ext cx="2430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600">
                <a:solidFill>
                  <a:schemeClr val="tx1"/>
                </a:solidFill>
                <a:latin typeface="Times New Roman" charset="0"/>
                <a:ea typeface="ＭＳ Ｐゴシック" charset="0"/>
              </a:rPr>
              <a:t>Tactical Situation Display</a:t>
            </a:r>
          </a:p>
        </p:txBody>
      </p:sp>
      <p:pic>
        <p:nvPicPr>
          <p:cNvPr id="22535" name="Picture 7"/>
          <p:cNvPicPr>
            <a:picLocks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25425" y="2224088"/>
            <a:ext cx="8691563"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14350" y="336550"/>
            <a:ext cx="7381875"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l">
              <a:defRPr/>
            </a:pPr>
            <a:r>
              <a:rPr lang="en-US" sz="3200" b="0">
                <a:solidFill>
                  <a:schemeClr val="tx2"/>
                </a:solidFill>
                <a:latin typeface="Arial" charset="0"/>
                <a:ea typeface="ＭＳ Ｐゴシック" charset="0"/>
              </a:rPr>
              <a:t> </a:t>
            </a:r>
            <a:r>
              <a:rPr lang="en-US" sz="3600" b="0">
                <a:solidFill>
                  <a:schemeClr val="tx2"/>
                </a:solidFill>
                <a:latin typeface="Arial" charset="0"/>
                <a:ea typeface="ＭＳ Ｐゴシック" charset="0"/>
              </a:rPr>
              <a:t>Joint Attack Strike Technology</a:t>
            </a:r>
          </a:p>
        </p:txBody>
      </p:sp>
      <p:pic>
        <p:nvPicPr>
          <p:cNvPr id="23555" name="Picture 3"/>
          <p:cNvPicPr>
            <a:picLocks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246063" y="2224088"/>
            <a:ext cx="865187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3556" name="Rectangle 4"/>
          <p:cNvSpPr>
            <a:spLocks noChangeArrowheads="1"/>
          </p:cNvSpPr>
          <p:nvPr/>
        </p:nvSpPr>
        <p:spPr bwMode="auto">
          <a:xfrm>
            <a:off x="347663" y="1028700"/>
            <a:ext cx="5872162"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r>
              <a:rPr lang="en-US" sz="1400" b="0">
                <a:solidFill>
                  <a:schemeClr val="tx1"/>
                </a:solidFill>
              </a:rPr>
              <a:t>Primary concepts:</a:t>
            </a:r>
          </a:p>
          <a:p>
            <a:pPr algn="l"/>
            <a:r>
              <a:rPr lang="en-US" sz="1400" b="0">
                <a:solidFill>
                  <a:schemeClr val="tx1"/>
                </a:solidFill>
              </a:rPr>
              <a:t>	- System of Systems</a:t>
            </a:r>
          </a:p>
          <a:p>
            <a:pPr algn="l"/>
            <a:r>
              <a:rPr lang="en-US" sz="1400" b="0">
                <a:solidFill>
                  <a:schemeClr val="tx1"/>
                </a:solidFill>
              </a:rPr>
              <a:t>	- Advanced Information Management System</a:t>
            </a:r>
          </a:p>
          <a:p>
            <a:pPr algn="l"/>
            <a:r>
              <a:rPr lang="en-US" sz="1400" b="0">
                <a:solidFill>
                  <a:schemeClr val="tx1"/>
                </a:solidFill>
              </a:rPr>
              <a:t>	- Sensor measurement errors </a:t>
            </a:r>
            <a:r>
              <a:rPr lang="ja-JP" altLang="en-US" sz="1400" b="0">
                <a:solidFill>
                  <a:schemeClr val="tx1"/>
                </a:solidFill>
              </a:rPr>
              <a:t>“</a:t>
            </a:r>
            <a:r>
              <a:rPr lang="en-US" altLang="ja-JP" sz="1400" b="0">
                <a:solidFill>
                  <a:schemeClr val="tx1"/>
                </a:solidFill>
              </a:rPr>
              <a:t>not a perfect world</a:t>
            </a:r>
            <a:r>
              <a:rPr lang="ja-JP" altLang="en-US" sz="1400" b="0">
                <a:solidFill>
                  <a:schemeClr val="tx1"/>
                </a:solidFill>
              </a:rPr>
              <a:t>”</a:t>
            </a:r>
            <a:endParaRPr lang="en-US" sz="1400" b="0">
              <a:solidFill>
                <a:schemeClr val="tx1"/>
              </a:solidFill>
            </a:endParaRPr>
          </a:p>
        </p:txBody>
      </p:sp>
      <p:sp>
        <p:nvSpPr>
          <p:cNvPr id="23557" name="Rectangle 5"/>
          <p:cNvSpPr>
            <a:spLocks noChangeArrowheads="1"/>
          </p:cNvSpPr>
          <p:nvPr/>
        </p:nvSpPr>
        <p:spPr bwMode="auto">
          <a:xfrm>
            <a:off x="6797675" y="6032500"/>
            <a:ext cx="1747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600">
                <a:solidFill>
                  <a:schemeClr val="tx1"/>
                </a:solidFill>
                <a:latin typeface="Times New Roman" charset="0"/>
                <a:ea typeface="ＭＳ Ｐゴシック" charset="0"/>
              </a:rPr>
              <a:t>Air to Air Format</a:t>
            </a:r>
          </a:p>
        </p:txBody>
      </p:sp>
      <p:sp>
        <p:nvSpPr>
          <p:cNvPr id="23558" name="Rectangle 6"/>
          <p:cNvSpPr>
            <a:spLocks noChangeArrowheads="1"/>
          </p:cNvSpPr>
          <p:nvPr/>
        </p:nvSpPr>
        <p:spPr bwMode="auto">
          <a:xfrm>
            <a:off x="563563" y="6032500"/>
            <a:ext cx="2143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600">
                <a:solidFill>
                  <a:schemeClr val="tx1"/>
                </a:solidFill>
                <a:latin typeface="Times New Roman" charset="0"/>
                <a:ea typeface="ＭＳ Ｐゴシック" charset="0"/>
              </a:rPr>
              <a:t>Air to Ground Format</a:t>
            </a:r>
          </a:p>
        </p:txBody>
      </p:sp>
      <p:sp>
        <p:nvSpPr>
          <p:cNvPr id="23559" name="Rectangle 7"/>
          <p:cNvSpPr>
            <a:spLocks noChangeArrowheads="1"/>
          </p:cNvSpPr>
          <p:nvPr/>
        </p:nvSpPr>
        <p:spPr bwMode="auto">
          <a:xfrm>
            <a:off x="3552825" y="6032500"/>
            <a:ext cx="24304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600">
                <a:solidFill>
                  <a:schemeClr val="tx1"/>
                </a:solidFill>
                <a:latin typeface="Times New Roman" charset="0"/>
                <a:ea typeface="ＭＳ Ｐゴシック" charset="0"/>
              </a:rPr>
              <a:t>Tactical Situation Display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492125" y="238125"/>
            <a:ext cx="695007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l">
              <a:defRPr/>
            </a:pPr>
            <a:r>
              <a:rPr lang="en-US" sz="3600" b="0">
                <a:solidFill>
                  <a:schemeClr val="tx2"/>
                </a:solidFill>
                <a:latin typeface="Arial" charset="0"/>
                <a:ea typeface="ＭＳ Ｐゴシック" charset="0"/>
              </a:rPr>
              <a:t>F-35 Helmet Mounted Display</a:t>
            </a:r>
          </a:p>
        </p:txBody>
      </p:sp>
      <p:pic>
        <p:nvPicPr>
          <p:cNvPr id="22530" name="Picture 4" descr="25_02381"/>
          <p:cNvPicPr>
            <a:picLocks noChangeAspect="1" noChangeArrowheads="1"/>
          </p:cNvPicPr>
          <p:nvPr/>
        </p:nvPicPr>
        <p:blipFill>
          <a:blip r:embed="rId3"/>
          <a:srcRect/>
          <a:stretch>
            <a:fillRect/>
          </a:stretch>
        </p:blipFill>
        <p:spPr bwMode="auto">
          <a:xfrm>
            <a:off x="1524000" y="1143000"/>
            <a:ext cx="6096000" cy="4572000"/>
          </a:xfrm>
          <a:prstGeom prst="rect">
            <a:avLst/>
          </a:prstGeom>
          <a:noFill/>
          <a:ln w="9525">
            <a:noFill/>
            <a:miter lim="800000"/>
            <a:headEnd/>
            <a:tailEnd/>
          </a:ln>
        </p:spPr>
      </p:pic>
      <p:sp>
        <p:nvSpPr>
          <p:cNvPr id="113669" name="Text Box 5"/>
          <p:cNvSpPr txBox="1">
            <a:spLocks noChangeArrowheads="1"/>
          </p:cNvSpPr>
          <p:nvPr/>
        </p:nvSpPr>
        <p:spPr bwMode="auto">
          <a:xfrm>
            <a:off x="1457325" y="5986463"/>
            <a:ext cx="6238875" cy="469900"/>
          </a:xfrm>
          <a:prstGeom prst="rect">
            <a:avLst/>
          </a:prstGeom>
          <a:gradFill rotWithShape="1">
            <a:gsLst>
              <a:gs pos="0">
                <a:schemeClr val="accent1">
                  <a:gamma/>
                  <a:shade val="46275"/>
                  <a:invGamma/>
                </a:schemeClr>
              </a:gs>
              <a:gs pos="100000">
                <a:schemeClr val="accent1"/>
              </a:gs>
            </a:gsLst>
            <a:lin ang="5400000" scaled="1"/>
          </a:gradFill>
          <a:ln w="12700">
            <a:solidFill>
              <a:srgbClr val="FFFFFF"/>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b="0">
                <a:solidFill>
                  <a:schemeClr val="tx2"/>
                </a:solidFill>
                <a:latin typeface="Times New Roman" charset="0"/>
                <a:ea typeface="ＭＳ Ｐゴシック" charset="0"/>
              </a:rPr>
              <a:t>Virtual Head-up Display, no Physical HUD in Jet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3" descr="hmd-cas"/>
          <p:cNvPicPr>
            <a:picLocks noChangeAspect="1" noChangeArrowheads="1"/>
          </p:cNvPicPr>
          <p:nvPr/>
        </p:nvPicPr>
        <p:blipFill>
          <a:blip r:embed="rId3">
            <a:lum bright="30000" contrast="30000"/>
          </a:blip>
          <a:srcRect/>
          <a:stretch>
            <a:fillRect/>
          </a:stretch>
        </p:blipFill>
        <p:spPr bwMode="auto">
          <a:xfrm>
            <a:off x="1185863" y="1820863"/>
            <a:ext cx="6807200" cy="4383087"/>
          </a:xfrm>
          <a:prstGeom prst="rect">
            <a:avLst/>
          </a:prstGeom>
          <a:noFill/>
          <a:ln w="9525">
            <a:noFill/>
            <a:miter lim="800000"/>
            <a:headEnd/>
            <a:tailEnd/>
          </a:ln>
        </p:spPr>
      </p:pic>
      <p:sp>
        <p:nvSpPr>
          <p:cNvPr id="108546" name="Rectangle 2"/>
          <p:cNvSpPr>
            <a:spLocks noChangeArrowheads="1"/>
          </p:cNvSpPr>
          <p:nvPr/>
        </p:nvSpPr>
        <p:spPr bwMode="auto">
          <a:xfrm>
            <a:off x="493713" y="238125"/>
            <a:ext cx="6948487"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l">
              <a:defRPr/>
            </a:pPr>
            <a:r>
              <a:rPr lang="en-US" sz="3600" b="0">
                <a:solidFill>
                  <a:schemeClr val="tx2"/>
                </a:solidFill>
                <a:latin typeface="Arial" charset="0"/>
                <a:ea typeface="ＭＳ Ｐゴシック" charset="0"/>
              </a:rPr>
              <a:t>F-35 Helmet Mounted Display</a:t>
            </a:r>
          </a:p>
        </p:txBody>
      </p:sp>
      <p:sp>
        <p:nvSpPr>
          <p:cNvPr id="108551" name="Text Box 7"/>
          <p:cNvSpPr txBox="1">
            <a:spLocks noChangeArrowheads="1"/>
          </p:cNvSpPr>
          <p:nvPr/>
        </p:nvSpPr>
        <p:spPr bwMode="auto">
          <a:xfrm>
            <a:off x="495300" y="1260475"/>
            <a:ext cx="2971800" cy="698500"/>
          </a:xfrm>
          <a:prstGeom prst="rect">
            <a:avLst/>
          </a:prstGeom>
          <a:solidFill>
            <a:schemeClr val="accent1"/>
          </a:solidFill>
          <a:ln w="57150" cmpd="thinThick">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b="0">
                <a:solidFill>
                  <a:schemeClr val="tx1"/>
                </a:solidFill>
                <a:latin typeface="Arial" charset="0"/>
                <a:ea typeface="ＭＳ Ｐゴシック" charset="0"/>
              </a:rPr>
              <a:t>Virtual HUD Looking Forward</a:t>
            </a:r>
          </a:p>
        </p:txBody>
      </p:sp>
      <p:sp>
        <p:nvSpPr>
          <p:cNvPr id="108558" name="Text Box 14"/>
          <p:cNvSpPr txBox="1">
            <a:spLocks noChangeArrowheads="1"/>
          </p:cNvSpPr>
          <p:nvPr/>
        </p:nvSpPr>
        <p:spPr bwMode="auto">
          <a:xfrm>
            <a:off x="5113338" y="4530725"/>
            <a:ext cx="2971800" cy="973138"/>
          </a:xfrm>
          <a:prstGeom prst="rect">
            <a:avLst/>
          </a:prstGeom>
          <a:solidFill>
            <a:schemeClr val="accent1"/>
          </a:solidFill>
          <a:ln w="57150" cmpd="thinThick">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b="0">
                <a:solidFill>
                  <a:schemeClr val="tx1"/>
                </a:solidFill>
                <a:latin typeface="Arial" charset="0"/>
                <a:ea typeface="ＭＳ Ｐゴシック" charset="0"/>
              </a:rPr>
              <a:t>Target Designation Symbology at Edge of Field of View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515938" y="238125"/>
            <a:ext cx="6926262"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l">
              <a:defRPr/>
            </a:pPr>
            <a:r>
              <a:rPr lang="en-US" sz="3600" b="0">
                <a:solidFill>
                  <a:schemeClr val="tx2"/>
                </a:solidFill>
                <a:latin typeface="Arial" charset="0"/>
                <a:ea typeface="ＭＳ Ｐゴシック" charset="0"/>
              </a:rPr>
              <a:t>F-35 Helmet Mounted Display</a:t>
            </a:r>
          </a:p>
        </p:txBody>
      </p:sp>
      <p:pic>
        <p:nvPicPr>
          <p:cNvPr id="24578" name="Picture 6" descr="AA_oAXIS"/>
          <p:cNvPicPr>
            <a:picLocks noChangeAspect="1" noChangeArrowheads="1"/>
          </p:cNvPicPr>
          <p:nvPr/>
        </p:nvPicPr>
        <p:blipFill>
          <a:blip r:embed="rId3">
            <a:lum bright="40000" contrast="40000"/>
          </a:blip>
          <a:srcRect/>
          <a:stretch>
            <a:fillRect/>
          </a:stretch>
        </p:blipFill>
        <p:spPr bwMode="auto">
          <a:xfrm>
            <a:off x="973138" y="1625600"/>
            <a:ext cx="7197725" cy="4311650"/>
          </a:xfrm>
          <a:prstGeom prst="rect">
            <a:avLst/>
          </a:prstGeom>
          <a:noFill/>
          <a:ln w="9525">
            <a:noFill/>
            <a:miter lim="800000"/>
            <a:headEnd/>
            <a:tailEnd/>
          </a:ln>
        </p:spPr>
      </p:pic>
      <p:sp>
        <p:nvSpPr>
          <p:cNvPr id="109575" name="Text Box 7"/>
          <p:cNvSpPr txBox="1">
            <a:spLocks noChangeArrowheads="1"/>
          </p:cNvSpPr>
          <p:nvPr/>
        </p:nvSpPr>
        <p:spPr bwMode="auto">
          <a:xfrm>
            <a:off x="304800" y="1168400"/>
            <a:ext cx="2508250" cy="973138"/>
          </a:xfrm>
          <a:prstGeom prst="rect">
            <a:avLst/>
          </a:prstGeom>
          <a:solidFill>
            <a:schemeClr val="accent1"/>
          </a:solidFill>
          <a:ln w="57150" cmpd="thinThick">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b="0">
                <a:solidFill>
                  <a:schemeClr val="tx1"/>
                </a:solidFill>
                <a:latin typeface="Arial" charset="0"/>
                <a:ea typeface="ＭＳ Ｐゴシック" charset="0"/>
              </a:rPr>
              <a:t>Helmet Mounted Display Looking Behind the Aircraft</a:t>
            </a:r>
          </a:p>
        </p:txBody>
      </p:sp>
      <p:sp>
        <p:nvSpPr>
          <p:cNvPr id="109580" name="Line 12"/>
          <p:cNvSpPr>
            <a:spLocks noChangeShapeType="1"/>
          </p:cNvSpPr>
          <p:nvPr/>
        </p:nvSpPr>
        <p:spPr bwMode="auto">
          <a:xfrm flipH="1" flipV="1">
            <a:off x="5376863" y="2933700"/>
            <a:ext cx="919162" cy="58420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09581" name="Line 13"/>
          <p:cNvSpPr>
            <a:spLocks noChangeShapeType="1"/>
          </p:cNvSpPr>
          <p:nvPr/>
        </p:nvSpPr>
        <p:spPr bwMode="auto">
          <a:xfrm flipH="1">
            <a:off x="5297488" y="1979613"/>
            <a:ext cx="893762" cy="458787"/>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09576" name="Text Box 8"/>
          <p:cNvSpPr txBox="1">
            <a:spLocks noChangeArrowheads="1"/>
          </p:cNvSpPr>
          <p:nvPr/>
        </p:nvSpPr>
        <p:spPr bwMode="auto">
          <a:xfrm>
            <a:off x="6089650" y="1820863"/>
            <a:ext cx="2193925" cy="944562"/>
          </a:xfrm>
          <a:prstGeom prst="rect">
            <a:avLst/>
          </a:prstGeom>
          <a:solidFill>
            <a:schemeClr val="accent1"/>
          </a:solidFill>
          <a:ln w="2857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b="0">
                <a:solidFill>
                  <a:schemeClr val="tx1"/>
                </a:solidFill>
                <a:latin typeface="Arial" charset="0"/>
                <a:ea typeface="ＭＳ Ｐゴシック" charset="0"/>
              </a:rPr>
              <a:t>Enemy Air Target Designator Symbols</a:t>
            </a:r>
          </a:p>
        </p:txBody>
      </p:sp>
      <p:sp>
        <p:nvSpPr>
          <p:cNvPr id="109577" name="Text Box 9"/>
          <p:cNvSpPr txBox="1">
            <a:spLocks noChangeArrowheads="1"/>
          </p:cNvSpPr>
          <p:nvPr/>
        </p:nvSpPr>
        <p:spPr bwMode="auto">
          <a:xfrm>
            <a:off x="6130925" y="4646613"/>
            <a:ext cx="2193925" cy="669925"/>
          </a:xfrm>
          <a:prstGeom prst="rect">
            <a:avLst/>
          </a:prstGeom>
          <a:solidFill>
            <a:schemeClr val="accent1"/>
          </a:solidFill>
          <a:ln w="2857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800" b="0">
                <a:solidFill>
                  <a:schemeClr val="tx1"/>
                </a:solidFill>
                <a:latin typeface="Arial" charset="0"/>
                <a:ea typeface="ＭＳ Ｐゴシック" charset="0"/>
              </a:rPr>
              <a:t>Ownship Missile In-flight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 descr="NxGen looking In"/>
          <p:cNvPicPr>
            <a:picLocks noChangeAspect="1" noChangeArrowheads="1"/>
          </p:cNvPicPr>
          <p:nvPr/>
        </p:nvPicPr>
        <p:blipFill>
          <a:blip r:embed="rId3"/>
          <a:srcRect l="5608" t="10287" r="12149" b="7477"/>
          <a:stretch>
            <a:fillRect/>
          </a:stretch>
        </p:blipFill>
        <p:spPr bwMode="auto">
          <a:xfrm>
            <a:off x="176213" y="849313"/>
            <a:ext cx="8804275" cy="5170487"/>
          </a:xfrm>
          <a:prstGeom prst="rect">
            <a:avLst/>
          </a:prstGeom>
          <a:noFill/>
          <a:ln w="9525">
            <a:noFill/>
            <a:miter lim="800000"/>
            <a:headEnd/>
            <a:tailEnd/>
          </a:ln>
        </p:spPr>
      </p:pic>
      <p:sp>
        <p:nvSpPr>
          <p:cNvPr id="77827" name="Text Box 3"/>
          <p:cNvSpPr txBox="1">
            <a:spLocks noChangeArrowheads="1"/>
          </p:cNvSpPr>
          <p:nvPr/>
        </p:nvSpPr>
        <p:spPr bwMode="auto">
          <a:xfrm>
            <a:off x="341313" y="4562475"/>
            <a:ext cx="4627562" cy="14097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4300" indent="-114300" algn="l">
              <a:defRPr sz="2400">
                <a:solidFill>
                  <a:schemeClr val="tx1"/>
                </a:solidFill>
                <a:latin typeface="Times New Roman" charset="0"/>
                <a:ea typeface="ＭＳ Ｐゴシック" charset="0"/>
              </a:defRPr>
            </a:lvl1pPr>
            <a:lvl2pPr algn="l">
              <a:defRPr sz="2400">
                <a:solidFill>
                  <a:schemeClr val="tx1"/>
                </a:solidFill>
                <a:latin typeface="Times New Roman" charset="0"/>
                <a:ea typeface="ＭＳ Ｐゴシック" charset="0"/>
              </a:defRPr>
            </a:lvl2pPr>
            <a:lvl3pPr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sz="1600" b="0" i="1" smtClean="0">
                <a:solidFill>
                  <a:schemeClr val="bg2"/>
                </a:solidFill>
                <a:latin typeface="Arial Black" charset="0"/>
              </a:rPr>
              <a:t>Maximized Accommodation</a:t>
            </a:r>
            <a:r>
              <a:rPr lang="en-US" sz="1400" smtClean="0">
                <a:solidFill>
                  <a:schemeClr val="bg2"/>
                </a:solidFill>
                <a:latin typeface="Arial" charset="0"/>
              </a:rPr>
              <a:t> </a:t>
            </a:r>
          </a:p>
          <a:p>
            <a:pPr>
              <a:defRPr/>
            </a:pPr>
            <a:r>
              <a:rPr lang="en-US" sz="1400" smtClean="0">
                <a:solidFill>
                  <a:schemeClr val="bg2"/>
                </a:solidFill>
                <a:latin typeface="Arial" charset="0"/>
              </a:rPr>
              <a:t>For Higher Utility &amp; Safety</a:t>
            </a:r>
          </a:p>
          <a:p>
            <a:pPr>
              <a:buFontTx/>
              <a:buChar char="•"/>
              <a:defRPr/>
            </a:pPr>
            <a:r>
              <a:rPr lang="en-US" sz="1400" smtClean="0">
                <a:solidFill>
                  <a:schemeClr val="bg2"/>
                </a:solidFill>
                <a:latin typeface="Arial" charset="0"/>
              </a:rPr>
              <a:t>Active Inceptors</a:t>
            </a:r>
          </a:p>
          <a:p>
            <a:pPr>
              <a:buFontTx/>
              <a:buChar char="•"/>
              <a:defRPr/>
            </a:pPr>
            <a:r>
              <a:rPr lang="en-US" sz="1400" smtClean="0">
                <a:solidFill>
                  <a:schemeClr val="bg2"/>
                </a:solidFill>
                <a:latin typeface="Arial" charset="0"/>
              </a:rPr>
              <a:t>Compound Rudder Adjustment</a:t>
            </a:r>
          </a:p>
          <a:p>
            <a:pPr>
              <a:buFontTx/>
              <a:buChar char="•"/>
              <a:defRPr/>
            </a:pPr>
            <a:r>
              <a:rPr lang="en-US" sz="1400" smtClean="0">
                <a:solidFill>
                  <a:schemeClr val="bg2"/>
                </a:solidFill>
                <a:latin typeface="Arial" charset="0"/>
              </a:rPr>
              <a:t>Data Bus Communication for Ejection Seat</a:t>
            </a:r>
          </a:p>
          <a:p>
            <a:pPr>
              <a:buFontTx/>
              <a:buChar char="•"/>
              <a:defRPr/>
            </a:pPr>
            <a:r>
              <a:rPr lang="en-US" sz="1400" smtClean="0">
                <a:solidFill>
                  <a:schemeClr val="bg2"/>
                </a:solidFill>
                <a:latin typeface="Arial" charset="0"/>
              </a:rPr>
              <a:t>Tilting Seat (adjustment Limited for ejection safety)  </a:t>
            </a:r>
          </a:p>
        </p:txBody>
      </p:sp>
      <p:sp>
        <p:nvSpPr>
          <p:cNvPr id="77828" name="Text Box 4"/>
          <p:cNvSpPr txBox="1">
            <a:spLocks noChangeArrowheads="1"/>
          </p:cNvSpPr>
          <p:nvPr/>
        </p:nvSpPr>
        <p:spPr bwMode="auto">
          <a:xfrm>
            <a:off x="5178425" y="996950"/>
            <a:ext cx="3657600" cy="9842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600" b="0" i="1">
                <a:solidFill>
                  <a:schemeClr val="bg2"/>
                </a:solidFill>
                <a:latin typeface="Arial Black" charset="0"/>
                <a:ea typeface="ＭＳ Ｐゴシック" charset="0"/>
              </a:rPr>
              <a:t>Wide FOV HMD w/ Virtual HUD</a:t>
            </a:r>
            <a:r>
              <a:rPr lang="en-US" sz="1400">
                <a:solidFill>
                  <a:schemeClr val="bg2"/>
                </a:solidFill>
                <a:latin typeface="Arial" charset="0"/>
                <a:ea typeface="ＭＳ Ｐゴシック" charset="0"/>
              </a:rPr>
              <a:t> Spherical IR &amp; low light Imagery to Improve SA in All Weather and Night Operations</a:t>
            </a:r>
          </a:p>
        </p:txBody>
      </p:sp>
      <p:sp>
        <p:nvSpPr>
          <p:cNvPr id="77829" name="Text Box 5"/>
          <p:cNvSpPr txBox="1">
            <a:spLocks noChangeArrowheads="1"/>
          </p:cNvSpPr>
          <p:nvPr/>
        </p:nvSpPr>
        <p:spPr bwMode="auto">
          <a:xfrm>
            <a:off x="6734175" y="4467225"/>
            <a:ext cx="2201863" cy="590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sz="1600" b="0" i="1">
                <a:solidFill>
                  <a:srgbClr val="FFFF99"/>
                </a:solidFill>
                <a:latin typeface="Arial Black" charset="0"/>
                <a:ea typeface="ＭＳ Ｐゴシック" charset="0"/>
              </a:rPr>
              <a:t>Integrated Life Support System</a:t>
            </a:r>
            <a:r>
              <a:rPr lang="en-US" sz="1400">
                <a:solidFill>
                  <a:srgbClr val="FFFF99"/>
                </a:solidFill>
                <a:latin typeface="Arial" charset="0"/>
                <a:ea typeface="ＭＳ Ｐゴシック" charset="0"/>
              </a:rPr>
              <a:t> </a:t>
            </a:r>
          </a:p>
        </p:txBody>
      </p:sp>
      <p:sp>
        <p:nvSpPr>
          <p:cNvPr id="77831" name="Text Box 7"/>
          <p:cNvSpPr txBox="1">
            <a:spLocks noChangeArrowheads="1"/>
          </p:cNvSpPr>
          <p:nvPr/>
        </p:nvSpPr>
        <p:spPr bwMode="auto">
          <a:xfrm>
            <a:off x="341313" y="3384550"/>
            <a:ext cx="3276600" cy="9842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600" b="0" i="1">
                <a:solidFill>
                  <a:schemeClr val="bg2"/>
                </a:solidFill>
                <a:latin typeface="Arial Black" charset="0"/>
                <a:ea typeface="ＭＳ Ｐゴシック" charset="0"/>
              </a:rPr>
              <a:t>Novel STOVL Controls</a:t>
            </a:r>
            <a:r>
              <a:rPr lang="en-US" sz="1400">
                <a:solidFill>
                  <a:schemeClr val="bg2"/>
                </a:solidFill>
                <a:latin typeface="Arial" charset="0"/>
                <a:ea typeface="ＭＳ Ｐゴシック" charset="0"/>
              </a:rPr>
              <a:t> Reduce Training Requirements  Provides Controllability with Fewer Inceptors</a:t>
            </a:r>
          </a:p>
        </p:txBody>
      </p:sp>
      <p:sp>
        <p:nvSpPr>
          <p:cNvPr id="77833" name="Text Box 9"/>
          <p:cNvSpPr txBox="1">
            <a:spLocks noChangeArrowheads="1"/>
          </p:cNvSpPr>
          <p:nvPr/>
        </p:nvSpPr>
        <p:spPr bwMode="auto">
          <a:xfrm>
            <a:off x="341313" y="996950"/>
            <a:ext cx="4038600" cy="9842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600" b="0" i="1">
                <a:solidFill>
                  <a:schemeClr val="bg2"/>
                </a:solidFill>
                <a:latin typeface="Arial Black" charset="0"/>
                <a:ea typeface="ＭＳ Ｐゴシック" charset="0"/>
              </a:rPr>
              <a:t>8- by 20-inch Contiguous Display</a:t>
            </a:r>
            <a:r>
              <a:rPr lang="en-US" sz="1400">
                <a:solidFill>
                  <a:schemeClr val="bg2"/>
                </a:solidFill>
                <a:latin typeface="Arial" charset="0"/>
                <a:ea typeface="ＭＳ Ｐゴシック" charset="0"/>
              </a:rPr>
              <a:t> with Portal Formatting Concept to Improve Information Cognition, System Control, and Flexibility </a:t>
            </a:r>
          </a:p>
        </p:txBody>
      </p:sp>
      <p:sp>
        <p:nvSpPr>
          <p:cNvPr id="77834" name="Text Box 10"/>
          <p:cNvSpPr txBox="1">
            <a:spLocks noChangeArrowheads="1"/>
          </p:cNvSpPr>
          <p:nvPr/>
        </p:nvSpPr>
        <p:spPr bwMode="auto">
          <a:xfrm>
            <a:off x="341313" y="2174875"/>
            <a:ext cx="3429000" cy="101600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1600" b="0" i="1">
                <a:solidFill>
                  <a:schemeClr val="bg2"/>
                </a:solidFill>
                <a:latin typeface="Arial Black" charset="0"/>
                <a:ea typeface="ＭＳ Ｐゴシック" charset="0"/>
              </a:rPr>
              <a:t>Stereo Audio &amp; Voice Control</a:t>
            </a:r>
            <a:r>
              <a:rPr lang="en-US" sz="1400">
                <a:solidFill>
                  <a:schemeClr val="bg2"/>
                </a:solidFill>
                <a:latin typeface="Arial" charset="0"/>
                <a:ea typeface="ＭＳ Ｐゴシック" charset="0"/>
              </a:rPr>
              <a:t> Increase Information Quantity and Quality While Decreasing Pilot Workload </a:t>
            </a:r>
          </a:p>
        </p:txBody>
      </p:sp>
      <p:sp>
        <p:nvSpPr>
          <p:cNvPr id="77835" name="Text Box 11"/>
          <p:cNvSpPr txBox="1">
            <a:spLocks noChangeArrowheads="1"/>
          </p:cNvSpPr>
          <p:nvPr/>
        </p:nvSpPr>
        <p:spPr bwMode="auto">
          <a:xfrm>
            <a:off x="5049838" y="5180013"/>
            <a:ext cx="3886200" cy="771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12713" indent="-112713" algn="l">
              <a:defRPr sz="2400">
                <a:solidFill>
                  <a:schemeClr val="tx1"/>
                </a:solidFill>
                <a:latin typeface="Times New Roman" charset="0"/>
                <a:ea typeface="ＭＳ Ｐゴシック" charset="0"/>
              </a:defRPr>
            </a:lvl1pPr>
            <a:lvl2pPr algn="l">
              <a:defRPr sz="2400">
                <a:solidFill>
                  <a:schemeClr val="tx1"/>
                </a:solidFill>
                <a:latin typeface="Times New Roman" charset="0"/>
                <a:ea typeface="ＭＳ Ｐゴシック" charset="0"/>
              </a:defRPr>
            </a:lvl2pPr>
            <a:lvl3pPr algn="l">
              <a:defRPr sz="2400">
                <a:solidFill>
                  <a:schemeClr val="tx1"/>
                </a:solidFill>
                <a:latin typeface="Times New Roman" charset="0"/>
                <a:ea typeface="ＭＳ Ｐゴシック" charset="0"/>
              </a:defRPr>
            </a:lvl3pPr>
            <a:lvl4pPr algn="l">
              <a:defRPr sz="2400">
                <a:solidFill>
                  <a:schemeClr val="tx1"/>
                </a:solidFill>
                <a:latin typeface="Times New Roman" charset="0"/>
                <a:ea typeface="ＭＳ Ｐゴシック" charset="0"/>
              </a:defRPr>
            </a:lvl4pPr>
            <a:lvl5pPr algn="l">
              <a:defRPr sz="2400">
                <a:solidFill>
                  <a:schemeClr val="tx1"/>
                </a:solidFill>
                <a:latin typeface="Times New Roman" charset="0"/>
                <a:ea typeface="ＭＳ Ｐゴシック" charset="0"/>
              </a:defRPr>
            </a:lvl5pPr>
            <a:lvl6pPr eaLnBrk="0" fontAlgn="base" hangingPunct="0">
              <a:spcBef>
                <a:spcPct val="0"/>
              </a:spcBef>
              <a:spcAft>
                <a:spcPct val="0"/>
              </a:spcAft>
              <a:defRPr sz="2400">
                <a:solidFill>
                  <a:schemeClr val="tx1"/>
                </a:solidFill>
                <a:latin typeface="Times New Roman" charset="0"/>
                <a:ea typeface="ＭＳ Ｐゴシック" charset="0"/>
              </a:defRPr>
            </a:lvl6pPr>
            <a:lvl7pPr eaLnBrk="0" fontAlgn="base" hangingPunct="0">
              <a:spcBef>
                <a:spcPct val="0"/>
              </a:spcBef>
              <a:spcAft>
                <a:spcPct val="0"/>
              </a:spcAft>
              <a:defRPr sz="2400">
                <a:solidFill>
                  <a:schemeClr val="tx1"/>
                </a:solidFill>
                <a:latin typeface="Times New Roman" charset="0"/>
                <a:ea typeface="ＭＳ Ｐゴシック" charset="0"/>
              </a:defRPr>
            </a:lvl7pPr>
            <a:lvl8pPr eaLnBrk="0" fontAlgn="base" hangingPunct="0">
              <a:spcBef>
                <a:spcPct val="0"/>
              </a:spcBef>
              <a:spcAft>
                <a:spcPct val="0"/>
              </a:spcAft>
              <a:defRPr sz="2400">
                <a:solidFill>
                  <a:schemeClr val="tx1"/>
                </a:solidFill>
                <a:latin typeface="Times New Roman" charset="0"/>
                <a:ea typeface="ＭＳ Ｐゴシック" charset="0"/>
              </a:defRPr>
            </a:lvl8pPr>
            <a:lvl9pPr eaLnBrk="0" fontAlgn="base" hangingPunct="0">
              <a:spcBef>
                <a:spcPct val="0"/>
              </a:spcBef>
              <a:spcAft>
                <a:spcPct val="0"/>
              </a:spcAft>
              <a:defRPr sz="2400">
                <a:solidFill>
                  <a:schemeClr val="tx1"/>
                </a:solidFill>
                <a:latin typeface="Times New Roman" charset="0"/>
                <a:ea typeface="ＭＳ Ｐゴシック" charset="0"/>
              </a:defRPr>
            </a:lvl9pPr>
          </a:lstStyle>
          <a:p>
            <a:pPr algn="r">
              <a:defRPr/>
            </a:pPr>
            <a:r>
              <a:rPr lang="en-US" sz="1600" b="0" i="1" smtClean="0">
                <a:solidFill>
                  <a:srgbClr val="FFFF99"/>
                </a:solidFill>
                <a:latin typeface="Arial Black" charset="0"/>
              </a:rPr>
              <a:t>Next-Generation Escape System</a:t>
            </a:r>
            <a:r>
              <a:rPr lang="en-US" sz="1400" smtClean="0">
                <a:solidFill>
                  <a:srgbClr val="FFFF99"/>
                </a:solidFill>
                <a:latin typeface="Arial" charset="0"/>
              </a:rPr>
              <a:t> </a:t>
            </a:r>
          </a:p>
          <a:p>
            <a:pPr algn="r">
              <a:buFontTx/>
              <a:buChar char="•"/>
              <a:defRPr/>
            </a:pPr>
            <a:r>
              <a:rPr lang="en-US" sz="1400" smtClean="0">
                <a:solidFill>
                  <a:srgbClr val="FFFF99"/>
                </a:solidFill>
                <a:latin typeface="Arial" charset="0"/>
              </a:rPr>
              <a:t> Auto-ejection  </a:t>
            </a:r>
          </a:p>
          <a:p>
            <a:pPr algn="r">
              <a:defRPr/>
            </a:pPr>
            <a:endParaRPr lang="en-US" sz="1400" smtClean="0">
              <a:solidFill>
                <a:srgbClr val="FFFF99"/>
              </a:solidFill>
              <a:latin typeface="Arial" charset="0"/>
            </a:endParaRPr>
          </a:p>
        </p:txBody>
      </p:sp>
      <p:grpSp>
        <p:nvGrpSpPr>
          <p:cNvPr id="7177" name="Group 12"/>
          <p:cNvGrpSpPr>
            <a:grpSpLocks/>
          </p:cNvGrpSpPr>
          <p:nvPr/>
        </p:nvGrpSpPr>
        <p:grpSpPr bwMode="auto">
          <a:xfrm>
            <a:off x="165100" y="6064250"/>
            <a:ext cx="8850313" cy="711200"/>
            <a:chOff x="104" y="3820"/>
            <a:chExt cx="5575" cy="448"/>
          </a:xfrm>
        </p:grpSpPr>
        <p:sp>
          <p:nvSpPr>
            <p:cNvPr id="77837" name="Text Box 13"/>
            <p:cNvSpPr txBox="1">
              <a:spLocks noChangeArrowheads="1"/>
            </p:cNvSpPr>
            <p:nvPr/>
          </p:nvSpPr>
          <p:spPr bwMode="auto">
            <a:xfrm>
              <a:off x="111" y="3828"/>
              <a:ext cx="5568" cy="2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sz="2000" b="0" i="1">
                <a:solidFill>
                  <a:srgbClr val="FFFF99"/>
                </a:solidFill>
                <a:latin typeface="Arial Black" charset="0"/>
                <a:ea typeface="ＭＳ Ｐゴシック" charset="0"/>
              </a:endParaRPr>
            </a:p>
          </p:txBody>
        </p:sp>
        <p:sp>
          <p:nvSpPr>
            <p:cNvPr id="77838" name="Text Box 14"/>
            <p:cNvSpPr txBox="1">
              <a:spLocks noChangeArrowheads="1"/>
            </p:cNvSpPr>
            <p:nvPr/>
          </p:nvSpPr>
          <p:spPr bwMode="auto">
            <a:xfrm>
              <a:off x="104" y="3820"/>
              <a:ext cx="5568" cy="448"/>
            </a:xfrm>
            <a:prstGeom prst="rect">
              <a:avLst/>
            </a:prstGeom>
            <a:gradFill rotWithShape="1">
              <a:gsLst>
                <a:gs pos="0">
                  <a:schemeClr val="accent1">
                    <a:gamma/>
                    <a:shade val="46275"/>
                    <a:invGamma/>
                  </a:schemeClr>
                </a:gs>
                <a:gs pos="100000">
                  <a:schemeClr val="accent1"/>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sz="2000" b="0">
                  <a:solidFill>
                    <a:srgbClr val="FFFFFF"/>
                  </a:solidFill>
                  <a:latin typeface="Arial" charset="0"/>
                  <a:ea typeface="ＭＳ Ｐゴシック" charset="0"/>
                </a:rPr>
                <a:t>New Technologies and an Innovative Approach to Pilot Vehicle Interface Produce a Capable and Flexible Cockpit</a:t>
              </a:r>
            </a:p>
          </p:txBody>
        </p:sp>
      </p:grpSp>
      <p:sp>
        <p:nvSpPr>
          <p:cNvPr id="77839" name="Text Box 15"/>
          <p:cNvSpPr txBox="1">
            <a:spLocks noChangeArrowheads="1"/>
          </p:cNvSpPr>
          <p:nvPr/>
        </p:nvSpPr>
        <p:spPr bwMode="auto">
          <a:xfrm>
            <a:off x="479425" y="171450"/>
            <a:ext cx="6646863" cy="64135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defRPr/>
            </a:pPr>
            <a:r>
              <a:rPr lang="en-US" sz="3600" b="0" dirty="0">
                <a:solidFill>
                  <a:schemeClr val="tx2"/>
                </a:solidFill>
                <a:latin typeface="Arial" charset="0"/>
                <a:ea typeface="ＭＳ Ｐゴシック" charset="0"/>
              </a:rPr>
              <a:t>F-35 Cockpit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715963" y="6286500"/>
            <a:ext cx="185578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2291" name="Rectangle 3"/>
          <p:cNvSpPr>
            <a:spLocks noChangeArrowheads="1"/>
          </p:cNvSpPr>
          <p:nvPr/>
        </p:nvSpPr>
        <p:spPr bwMode="auto">
          <a:xfrm>
            <a:off x="3143250" y="6286500"/>
            <a:ext cx="28575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2292" name="Rectangle 4"/>
          <p:cNvSpPr>
            <a:spLocks noChangeArrowheads="1"/>
          </p:cNvSpPr>
          <p:nvPr/>
        </p:nvSpPr>
        <p:spPr bwMode="auto">
          <a:xfrm>
            <a:off x="715963" y="6286500"/>
            <a:ext cx="185578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2293" name="Rectangle 5"/>
          <p:cNvSpPr>
            <a:spLocks noChangeArrowheads="1"/>
          </p:cNvSpPr>
          <p:nvPr/>
        </p:nvSpPr>
        <p:spPr bwMode="auto">
          <a:xfrm>
            <a:off x="3143250" y="6286500"/>
            <a:ext cx="28575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2294" name="Rectangle 6"/>
          <p:cNvSpPr>
            <a:spLocks noChangeArrowheads="1"/>
          </p:cNvSpPr>
          <p:nvPr/>
        </p:nvSpPr>
        <p:spPr bwMode="auto">
          <a:xfrm>
            <a:off x="511175" y="263525"/>
            <a:ext cx="61833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gn="l" defTabSz="858838">
              <a:defRPr/>
            </a:pPr>
            <a:r>
              <a:rPr lang="en-US" sz="2300">
                <a:solidFill>
                  <a:schemeClr val="tx2"/>
                </a:solidFill>
                <a:latin typeface="Arial" charset="0"/>
                <a:ea typeface="ＭＳ Ｐゴシック" charset="0"/>
              </a:rPr>
              <a:t> </a:t>
            </a:r>
            <a:r>
              <a:rPr lang="en-US" sz="3600" b="0">
                <a:solidFill>
                  <a:schemeClr val="tx2"/>
                </a:solidFill>
                <a:latin typeface="Arial" charset="0"/>
                <a:ea typeface="ＭＳ Ｐゴシック" charset="0"/>
              </a:rPr>
              <a:t>Cockpit Philosophy</a:t>
            </a:r>
          </a:p>
        </p:txBody>
      </p:sp>
      <p:sp>
        <p:nvSpPr>
          <p:cNvPr id="12295" name="Rectangle 7"/>
          <p:cNvSpPr>
            <a:spLocks noChangeArrowheads="1"/>
          </p:cNvSpPr>
          <p:nvPr/>
        </p:nvSpPr>
        <p:spPr bwMode="auto">
          <a:xfrm>
            <a:off x="741363" y="1195388"/>
            <a:ext cx="7412037" cy="3748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marL="322263" indent="-322263" algn="l" defTabSz="858838">
              <a:spcBef>
                <a:spcPct val="20000"/>
              </a:spcBef>
              <a:buFontTx/>
              <a:buChar char="•"/>
              <a:defRPr/>
            </a:pPr>
            <a:r>
              <a:rPr lang="en-US" sz="2500" b="0">
                <a:solidFill>
                  <a:schemeClr val="tx1"/>
                </a:solidFill>
                <a:latin typeface="Arial" charset="0"/>
                <a:ea typeface="ＭＳ Ｐゴシック" charset="0"/>
              </a:rPr>
              <a:t>Let the Pilot be the Tactician By</a:t>
            </a:r>
          </a:p>
          <a:p>
            <a:pPr marL="698500" lvl="1" indent="-261938" algn="l" defTabSz="858838">
              <a:spcBef>
                <a:spcPct val="20000"/>
              </a:spcBef>
              <a:defRPr/>
            </a:pPr>
            <a:endParaRPr lang="en-US" sz="1000" b="0" i="1">
              <a:solidFill>
                <a:schemeClr val="tx1"/>
              </a:solidFill>
              <a:latin typeface="Arial" charset="0"/>
              <a:ea typeface="ＭＳ Ｐゴシック" charset="0"/>
            </a:endParaRPr>
          </a:p>
          <a:p>
            <a:pPr marL="698500" lvl="1" indent="-261938" algn="l" defTabSz="858838">
              <a:spcBef>
                <a:spcPct val="20000"/>
              </a:spcBef>
              <a:buFontTx/>
              <a:buChar char="–"/>
              <a:defRPr/>
            </a:pPr>
            <a:r>
              <a:rPr lang="en-US" sz="1700" b="0" i="1">
                <a:solidFill>
                  <a:schemeClr val="tx1"/>
                </a:solidFill>
                <a:latin typeface="Arial" charset="0"/>
                <a:ea typeface="ＭＳ Ｐゴシック" charset="0"/>
              </a:rPr>
              <a:t>Managing Workload</a:t>
            </a:r>
            <a:endParaRPr lang="en-US" sz="1900" b="0" i="1">
              <a:solidFill>
                <a:schemeClr val="tx1"/>
              </a:solidFill>
              <a:latin typeface="Arial" charset="0"/>
              <a:ea typeface="ＭＳ Ｐゴシック" charset="0"/>
            </a:endParaRPr>
          </a:p>
          <a:p>
            <a:pPr marL="1074738" lvl="2" indent="-215900" algn="l" defTabSz="858838">
              <a:spcBef>
                <a:spcPct val="20000"/>
              </a:spcBef>
              <a:buFontTx/>
              <a:buChar char="•"/>
              <a:defRPr/>
            </a:pPr>
            <a:r>
              <a:rPr lang="en-US" sz="1500" b="0">
                <a:solidFill>
                  <a:schemeClr val="tx1"/>
                </a:solidFill>
                <a:latin typeface="Arial" charset="0"/>
                <a:ea typeface="ＭＳ Ｐゴシック" charset="0"/>
              </a:rPr>
              <a:t>Automation Of Tasks</a:t>
            </a:r>
          </a:p>
          <a:p>
            <a:pPr marL="1074738" lvl="2" indent="-215900" algn="l" defTabSz="858838">
              <a:spcBef>
                <a:spcPct val="20000"/>
              </a:spcBef>
              <a:buFontTx/>
              <a:buChar char="•"/>
              <a:defRPr/>
            </a:pPr>
            <a:r>
              <a:rPr lang="en-US" sz="1500" b="0">
                <a:solidFill>
                  <a:schemeClr val="tx1"/>
                </a:solidFill>
                <a:latin typeface="Arial" charset="0"/>
                <a:ea typeface="ＭＳ Ｐゴシック" charset="0"/>
              </a:rPr>
              <a:t>Let Computers Do What Computers Do Best</a:t>
            </a:r>
          </a:p>
          <a:p>
            <a:pPr marL="1074738" lvl="2" indent="-215900" algn="l" defTabSz="858838">
              <a:spcBef>
                <a:spcPct val="20000"/>
              </a:spcBef>
              <a:buFontTx/>
              <a:buChar char="•"/>
              <a:defRPr/>
            </a:pPr>
            <a:r>
              <a:rPr lang="en-US" sz="1500" b="0">
                <a:solidFill>
                  <a:schemeClr val="tx1"/>
                </a:solidFill>
                <a:latin typeface="Arial" charset="0"/>
                <a:ea typeface="ＭＳ Ｐゴシック" charset="0"/>
              </a:rPr>
              <a:t>Let the Pilot Do What Pilots Do Best </a:t>
            </a:r>
            <a:endParaRPr lang="en-US" sz="1500">
              <a:solidFill>
                <a:schemeClr val="tx1"/>
              </a:solidFill>
              <a:latin typeface="Arial" charset="0"/>
              <a:ea typeface="ＭＳ Ｐゴシック" charset="0"/>
            </a:endParaRPr>
          </a:p>
          <a:p>
            <a:pPr marL="698500" lvl="1" indent="-261938" algn="l" defTabSz="858838">
              <a:spcBef>
                <a:spcPct val="20000"/>
              </a:spcBef>
              <a:defRPr/>
            </a:pPr>
            <a:endParaRPr lang="en-US" sz="800" b="0" i="1">
              <a:solidFill>
                <a:schemeClr val="tx1"/>
              </a:solidFill>
              <a:latin typeface="Arial" charset="0"/>
              <a:ea typeface="ＭＳ Ｐゴシック" charset="0"/>
            </a:endParaRPr>
          </a:p>
          <a:p>
            <a:pPr marL="698500" lvl="1" indent="-261938" algn="l" defTabSz="858838">
              <a:spcBef>
                <a:spcPct val="20000"/>
              </a:spcBef>
              <a:buFontTx/>
              <a:buChar char="–"/>
              <a:defRPr/>
            </a:pPr>
            <a:r>
              <a:rPr lang="en-US" sz="1700" b="0" i="1">
                <a:solidFill>
                  <a:schemeClr val="tx1"/>
                </a:solidFill>
                <a:latin typeface="Arial" charset="0"/>
                <a:ea typeface="ＭＳ Ｐゴシック" charset="0"/>
              </a:rPr>
              <a:t>Providing Tools That Build And Maintain Situation Awareness (SA) pursuant to Information Dominance</a:t>
            </a:r>
          </a:p>
          <a:p>
            <a:pPr marL="1074738" lvl="2" indent="-215900" algn="l" defTabSz="858838">
              <a:spcBef>
                <a:spcPct val="20000"/>
              </a:spcBef>
              <a:buFontTx/>
              <a:buChar char="•"/>
              <a:defRPr/>
            </a:pPr>
            <a:r>
              <a:rPr lang="en-US" sz="1500" b="0">
                <a:solidFill>
                  <a:schemeClr val="tx1"/>
                </a:solidFill>
                <a:latin typeface="Arial" charset="0"/>
                <a:ea typeface="ＭＳ Ｐゴシック" charset="0"/>
              </a:rPr>
              <a:t>Concise Information</a:t>
            </a:r>
          </a:p>
          <a:p>
            <a:pPr marL="1074738" lvl="2" indent="-215900" algn="l" defTabSz="858838">
              <a:spcBef>
                <a:spcPct val="20000"/>
              </a:spcBef>
              <a:buFontTx/>
              <a:buChar char="•"/>
              <a:defRPr/>
            </a:pPr>
            <a:r>
              <a:rPr lang="en-US" sz="1500" b="0">
                <a:solidFill>
                  <a:schemeClr val="tx1"/>
                </a:solidFill>
                <a:latin typeface="Arial" charset="0"/>
                <a:ea typeface="ＭＳ Ｐゴシック" charset="0"/>
              </a:rPr>
              <a:t>Timely Information</a:t>
            </a:r>
          </a:p>
          <a:p>
            <a:pPr marL="1074738" lvl="2" indent="-215900" algn="l" defTabSz="858838">
              <a:spcBef>
                <a:spcPct val="20000"/>
              </a:spcBef>
              <a:buFontTx/>
              <a:buChar char="•"/>
              <a:defRPr/>
            </a:pPr>
            <a:r>
              <a:rPr lang="en-US" sz="1500" b="0">
                <a:solidFill>
                  <a:schemeClr val="tx1"/>
                </a:solidFill>
                <a:latin typeface="Arial" charset="0"/>
                <a:ea typeface="ＭＳ Ｐゴシック" charset="0"/>
              </a:rPr>
              <a:t>Quickly Interpreted Information</a:t>
            </a:r>
          </a:p>
          <a:p>
            <a:pPr marL="1074738" lvl="2" indent="-215900" algn="l" defTabSz="858838">
              <a:spcBef>
                <a:spcPct val="20000"/>
              </a:spcBef>
              <a:defRPr/>
            </a:pPr>
            <a:endParaRPr lang="en-US" sz="1500">
              <a:solidFill>
                <a:schemeClr val="tx1"/>
              </a:solidFill>
              <a:latin typeface="Arial" charset="0"/>
              <a:ea typeface="ＭＳ Ｐゴシック" charset="0"/>
            </a:endParaRPr>
          </a:p>
          <a:p>
            <a:pPr marL="698500" lvl="1" indent="-261938" algn="l" defTabSz="858838">
              <a:spcBef>
                <a:spcPct val="20000"/>
              </a:spcBef>
              <a:defRPr/>
            </a:pPr>
            <a:endParaRPr lang="en-US" sz="800" b="0" i="1">
              <a:solidFill>
                <a:schemeClr val="tx1"/>
              </a:solidFill>
              <a:latin typeface="Arial" charset="0"/>
              <a:ea typeface="ＭＳ Ｐゴシック" charset="0"/>
            </a:endParaRPr>
          </a:p>
          <a:p>
            <a:pPr marL="322263" indent="-322263" defTabSz="858838">
              <a:lnSpc>
                <a:spcPct val="95000"/>
              </a:lnSpc>
              <a:spcAft>
                <a:spcPct val="30000"/>
              </a:spcAft>
              <a:buSzPct val="120000"/>
              <a:buFont typeface="Arial" charset="0"/>
              <a:buChar char="•"/>
              <a:defRPr/>
            </a:pPr>
            <a:r>
              <a:rPr lang="en-US" b="0">
                <a:solidFill>
                  <a:schemeClr val="tx1"/>
                </a:solidFill>
                <a:latin typeface="Arial" charset="0"/>
                <a:ea typeface="ＭＳ Ｐゴシック" charset="0"/>
              </a:rPr>
              <a:t>Realize That All Design Efforts Are Based On </a:t>
            </a:r>
            <a:r>
              <a:rPr lang="en-US" b="0" u="sng">
                <a:solidFill>
                  <a:schemeClr val="tx1"/>
                </a:solidFill>
                <a:latin typeface="Arial" charset="0"/>
                <a:ea typeface="ＭＳ Ｐゴシック" charset="0"/>
              </a:rPr>
              <a:t>Combat Value Added:</a:t>
            </a:r>
            <a:r>
              <a:rPr lang="en-US" sz="1900" b="0" u="sng">
                <a:solidFill>
                  <a:schemeClr val="tx1"/>
                </a:solidFill>
                <a:latin typeface="Arial" charset="0"/>
                <a:ea typeface="ＭＳ Ｐゴシック" charset="0"/>
              </a:rPr>
              <a:t> </a:t>
            </a:r>
          </a:p>
        </p:txBody>
      </p:sp>
      <p:sp>
        <p:nvSpPr>
          <p:cNvPr id="12296" name="Rectangle 8"/>
          <p:cNvSpPr>
            <a:spLocks noChangeArrowheads="1"/>
          </p:cNvSpPr>
          <p:nvPr/>
        </p:nvSpPr>
        <p:spPr bwMode="auto">
          <a:xfrm>
            <a:off x="487363" y="5651500"/>
            <a:ext cx="8167687" cy="796925"/>
          </a:xfrm>
          <a:prstGeom prst="rect">
            <a:avLst/>
          </a:prstGeom>
          <a:gradFill rotWithShape="1">
            <a:gsLst>
              <a:gs pos="0">
                <a:schemeClr val="accent1">
                  <a:gamma/>
                  <a:shade val="46275"/>
                  <a:invGamma/>
                </a:schemeClr>
              </a:gs>
              <a:gs pos="100000">
                <a:schemeClr val="accent1"/>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2862" rIns="87312" bIns="42862">
            <a:spAutoFit/>
          </a:bodyPr>
          <a:lstStyle/>
          <a:p>
            <a:pPr defTabSz="858838">
              <a:defRPr/>
            </a:pPr>
            <a:r>
              <a:rPr lang="en-US" sz="2300" i="1">
                <a:solidFill>
                  <a:schemeClr val="tx2"/>
                </a:solidFill>
                <a:latin typeface="Arial" charset="0"/>
                <a:ea typeface="ＭＳ Ｐゴシック" charset="0"/>
              </a:rPr>
              <a:t>The Requirement is to Increase</a:t>
            </a:r>
          </a:p>
          <a:p>
            <a:pPr defTabSz="858838">
              <a:defRPr/>
            </a:pPr>
            <a:r>
              <a:rPr lang="en-US" sz="2300" i="1">
                <a:solidFill>
                  <a:schemeClr val="tx2"/>
                </a:solidFill>
                <a:latin typeface="Arial" charset="0"/>
                <a:ea typeface="ＭＳ Ｐゴシック" charset="0"/>
              </a:rPr>
              <a:t>Lethality and Survivability Beyond that of Current Aircraft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2"/>
          <p:cNvSpPr>
            <a:spLocks noChangeShapeType="1"/>
          </p:cNvSpPr>
          <p:nvPr/>
        </p:nvSpPr>
        <p:spPr bwMode="auto">
          <a:xfrm>
            <a:off x="4578350" y="1200150"/>
            <a:ext cx="0" cy="4597400"/>
          </a:xfrm>
          <a:prstGeom prst="line">
            <a:avLst/>
          </a:prstGeom>
          <a:noFill/>
          <a:ln w="12700">
            <a:solidFill>
              <a:srgbClr val="3399FF"/>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8438" name="Rectangle 6"/>
          <p:cNvSpPr>
            <a:spLocks noChangeArrowheads="1"/>
          </p:cNvSpPr>
          <p:nvPr/>
        </p:nvSpPr>
        <p:spPr bwMode="auto">
          <a:xfrm>
            <a:off x="6670675" y="3463925"/>
            <a:ext cx="1527175" cy="358775"/>
          </a:xfrm>
          <a:prstGeom prst="rect">
            <a:avLst/>
          </a:prstGeom>
          <a:solidFill>
            <a:srgbClr val="A2FFA3"/>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8441" name="Rectangle 9"/>
          <p:cNvSpPr>
            <a:spLocks noChangeArrowheads="1"/>
          </p:cNvSpPr>
          <p:nvPr/>
        </p:nvSpPr>
        <p:spPr bwMode="auto">
          <a:xfrm>
            <a:off x="517525" y="57150"/>
            <a:ext cx="7542213"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25" tIns="49212" rIns="98425" bIns="49212" anchor="ctr"/>
          <a:lstStyle/>
          <a:p>
            <a:pPr algn="l" defTabSz="1041400">
              <a:defRPr/>
            </a:pPr>
            <a:r>
              <a:rPr lang="en-US" sz="3600" b="0">
                <a:solidFill>
                  <a:schemeClr val="tx2"/>
                </a:solidFill>
                <a:latin typeface="Arial" charset="0"/>
                <a:ea typeface="ＭＳ Ｐゴシック" charset="0"/>
              </a:rPr>
              <a:t>Controls &amp; Displays</a:t>
            </a:r>
          </a:p>
        </p:txBody>
      </p:sp>
      <p:sp>
        <p:nvSpPr>
          <p:cNvPr id="18442" name="Rectangle 10"/>
          <p:cNvSpPr>
            <a:spLocks noChangeArrowheads="1"/>
          </p:cNvSpPr>
          <p:nvPr/>
        </p:nvSpPr>
        <p:spPr bwMode="auto">
          <a:xfrm>
            <a:off x="1390650" y="5864225"/>
            <a:ext cx="6416675" cy="588963"/>
          </a:xfrm>
          <a:prstGeom prst="rect">
            <a:avLst/>
          </a:prstGeom>
          <a:gradFill rotWithShape="1">
            <a:gsLst>
              <a:gs pos="0">
                <a:srgbClr val="6699FF">
                  <a:gamma/>
                  <a:shade val="46275"/>
                  <a:invGamma/>
                </a:srgbClr>
              </a:gs>
              <a:gs pos="100000">
                <a:srgbClr val="6699FF"/>
              </a:gs>
            </a:gsLst>
            <a:lin ang="5400000" scaled="1"/>
          </a:gradFill>
          <a:ln w="9525">
            <a:solidFill>
              <a:schemeClr val="tx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defRPr/>
            </a:pPr>
            <a:r>
              <a:rPr lang="en-US" sz="3200" i="1">
                <a:solidFill>
                  <a:schemeClr val="tx2"/>
                </a:solidFill>
                <a:latin typeface="Arial" charset="0"/>
                <a:ea typeface="ＭＳ Ｐゴシック" charset="0"/>
              </a:rPr>
              <a:t>Pilot Centered Design Approach</a:t>
            </a:r>
          </a:p>
        </p:txBody>
      </p:sp>
      <p:sp>
        <p:nvSpPr>
          <p:cNvPr id="18443" name="Rectangle 11"/>
          <p:cNvSpPr>
            <a:spLocks noChangeArrowheads="1"/>
          </p:cNvSpPr>
          <p:nvPr/>
        </p:nvSpPr>
        <p:spPr bwMode="auto">
          <a:xfrm>
            <a:off x="4024313" y="3343275"/>
            <a:ext cx="1093787" cy="469900"/>
          </a:xfrm>
          <a:prstGeom prst="rect">
            <a:avLst/>
          </a:prstGeom>
          <a:solidFill>
            <a:schemeClr val="bg1"/>
          </a:solidFill>
          <a:ln w="12700">
            <a:solidFill>
              <a:srgbClr val="6699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l">
              <a:defRPr/>
            </a:pPr>
            <a:r>
              <a:rPr lang="en-US">
                <a:solidFill>
                  <a:schemeClr val="tx1"/>
                </a:solidFill>
                <a:latin typeface="Arial" charset="0"/>
                <a:ea typeface="ＭＳ Ｐゴシック" charset="0"/>
              </a:rPr>
              <a:t>PILOT</a:t>
            </a:r>
          </a:p>
        </p:txBody>
      </p:sp>
      <p:sp>
        <p:nvSpPr>
          <p:cNvPr id="18444" name="Rectangle 12"/>
          <p:cNvSpPr>
            <a:spLocks noChangeArrowheads="1"/>
          </p:cNvSpPr>
          <p:nvPr/>
        </p:nvSpPr>
        <p:spPr bwMode="auto">
          <a:xfrm>
            <a:off x="4010025" y="1597025"/>
            <a:ext cx="112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solidFill>
                  <a:schemeClr val="tx1"/>
                </a:solidFill>
                <a:latin typeface="Arial" charset="0"/>
                <a:ea typeface="ＭＳ Ｐゴシック" charset="0"/>
              </a:rPr>
              <a:t>Controls</a:t>
            </a:r>
          </a:p>
        </p:txBody>
      </p:sp>
      <p:sp>
        <p:nvSpPr>
          <p:cNvPr id="18445" name="Rectangle 13"/>
          <p:cNvSpPr>
            <a:spLocks noChangeArrowheads="1"/>
          </p:cNvSpPr>
          <p:nvPr/>
        </p:nvSpPr>
        <p:spPr bwMode="auto">
          <a:xfrm>
            <a:off x="4010025" y="5300663"/>
            <a:ext cx="1123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solidFill>
                  <a:schemeClr val="tx1"/>
                </a:solidFill>
                <a:latin typeface="Arial" charset="0"/>
                <a:ea typeface="ＭＳ Ｐゴシック" charset="0"/>
              </a:rPr>
              <a:t>Displays</a:t>
            </a:r>
          </a:p>
        </p:txBody>
      </p:sp>
      <p:sp>
        <p:nvSpPr>
          <p:cNvPr id="18446" name="Rectangle 14"/>
          <p:cNvSpPr>
            <a:spLocks noChangeArrowheads="1"/>
          </p:cNvSpPr>
          <p:nvPr/>
        </p:nvSpPr>
        <p:spPr bwMode="auto">
          <a:xfrm>
            <a:off x="490538" y="2233613"/>
            <a:ext cx="2466975" cy="376237"/>
          </a:xfrm>
          <a:prstGeom prst="rect">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solidFill>
                  <a:schemeClr val="tx2"/>
                </a:solidFill>
                <a:latin typeface="Arial" charset="0"/>
                <a:ea typeface="ＭＳ Ｐゴシック" charset="0"/>
              </a:rPr>
              <a:t>A/C System Manager</a:t>
            </a:r>
          </a:p>
        </p:txBody>
      </p:sp>
      <p:sp>
        <p:nvSpPr>
          <p:cNvPr id="18447" name="Rectangle 15"/>
          <p:cNvSpPr>
            <a:spLocks noChangeArrowheads="1"/>
          </p:cNvSpPr>
          <p:nvPr/>
        </p:nvSpPr>
        <p:spPr bwMode="auto">
          <a:xfrm>
            <a:off x="5995988" y="2266950"/>
            <a:ext cx="2886075" cy="376238"/>
          </a:xfrm>
          <a:prstGeom prst="rect">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solidFill>
                  <a:schemeClr val="tx2"/>
                </a:solidFill>
                <a:latin typeface="Arial" charset="0"/>
                <a:ea typeface="ＭＳ Ｐゴシック" charset="0"/>
              </a:rPr>
              <a:t>Tactical Sensor Manager</a:t>
            </a:r>
          </a:p>
        </p:txBody>
      </p:sp>
      <p:sp>
        <p:nvSpPr>
          <p:cNvPr id="18448" name="Rectangle 16"/>
          <p:cNvSpPr>
            <a:spLocks noChangeArrowheads="1"/>
          </p:cNvSpPr>
          <p:nvPr/>
        </p:nvSpPr>
        <p:spPr bwMode="auto">
          <a:xfrm>
            <a:off x="6643688" y="3459163"/>
            <a:ext cx="1590675" cy="376237"/>
          </a:xfrm>
          <a:prstGeom prst="rect">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solidFill>
                  <a:schemeClr val="tx2"/>
                </a:solidFill>
                <a:latin typeface="Arial" charset="0"/>
                <a:ea typeface="ＭＳ Ｐゴシック" charset="0"/>
              </a:rPr>
              <a:t>Sensor Suite</a:t>
            </a:r>
          </a:p>
        </p:txBody>
      </p:sp>
      <p:sp>
        <p:nvSpPr>
          <p:cNvPr id="18449" name="Rectangle 17"/>
          <p:cNvSpPr>
            <a:spLocks noChangeArrowheads="1"/>
          </p:cNvSpPr>
          <p:nvPr/>
        </p:nvSpPr>
        <p:spPr bwMode="auto">
          <a:xfrm>
            <a:off x="6072188" y="4640263"/>
            <a:ext cx="2733675" cy="376237"/>
          </a:xfrm>
          <a:prstGeom prst="rect">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solidFill>
                  <a:schemeClr val="tx2"/>
                </a:solidFill>
                <a:latin typeface="Arial" charset="0"/>
                <a:ea typeface="ＭＳ Ｐゴシック" charset="0"/>
              </a:rPr>
              <a:t>Combat Flight Manager</a:t>
            </a:r>
          </a:p>
        </p:txBody>
      </p:sp>
      <p:sp>
        <p:nvSpPr>
          <p:cNvPr id="18450" name="Rectangle 18"/>
          <p:cNvSpPr>
            <a:spLocks noChangeArrowheads="1"/>
          </p:cNvSpPr>
          <p:nvPr/>
        </p:nvSpPr>
        <p:spPr bwMode="auto">
          <a:xfrm>
            <a:off x="928688" y="3525838"/>
            <a:ext cx="1590675" cy="376237"/>
          </a:xfrm>
          <a:prstGeom prst="rect">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solidFill>
                  <a:schemeClr val="tx2"/>
                </a:solidFill>
                <a:latin typeface="Arial" charset="0"/>
                <a:ea typeface="ＭＳ Ｐゴシック" charset="0"/>
              </a:rPr>
              <a:t>A/C Systems</a:t>
            </a:r>
          </a:p>
        </p:txBody>
      </p:sp>
      <p:sp>
        <p:nvSpPr>
          <p:cNvPr id="18451" name="Rectangle 19"/>
          <p:cNvSpPr>
            <a:spLocks noChangeArrowheads="1"/>
          </p:cNvSpPr>
          <p:nvPr/>
        </p:nvSpPr>
        <p:spPr bwMode="auto">
          <a:xfrm>
            <a:off x="147638" y="4662488"/>
            <a:ext cx="3152775" cy="376237"/>
          </a:xfrm>
          <a:prstGeom prst="rect">
            <a:avLst/>
          </a:prstGeom>
          <a:solidFill>
            <a:schemeClr val="accent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solidFill>
                  <a:schemeClr val="tx2"/>
                </a:solidFill>
                <a:latin typeface="Arial" charset="0"/>
                <a:ea typeface="ＭＳ Ｐゴシック" charset="0"/>
              </a:rPr>
              <a:t>Prognostic Health Manager</a:t>
            </a:r>
          </a:p>
        </p:txBody>
      </p:sp>
      <p:sp>
        <p:nvSpPr>
          <p:cNvPr id="18452" name="AutoShape 20"/>
          <p:cNvSpPr>
            <a:spLocks noChangeArrowheads="1"/>
          </p:cNvSpPr>
          <p:nvPr/>
        </p:nvSpPr>
        <p:spPr bwMode="auto">
          <a:xfrm>
            <a:off x="4392613" y="2060575"/>
            <a:ext cx="352425" cy="1163638"/>
          </a:xfrm>
          <a:prstGeom prst="upArrow">
            <a:avLst>
              <a:gd name="adj1" fmla="val 50000"/>
              <a:gd name="adj2" fmla="val 165075"/>
            </a:avLst>
          </a:prstGeom>
          <a:solidFill>
            <a:srgbClr val="DCE3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8453" name="AutoShape 21"/>
          <p:cNvSpPr>
            <a:spLocks noChangeArrowheads="1"/>
          </p:cNvSpPr>
          <p:nvPr/>
        </p:nvSpPr>
        <p:spPr bwMode="auto">
          <a:xfrm>
            <a:off x="4395788" y="3906838"/>
            <a:ext cx="352425" cy="1163637"/>
          </a:xfrm>
          <a:prstGeom prst="upArrow">
            <a:avLst>
              <a:gd name="adj1" fmla="val 50000"/>
              <a:gd name="adj2" fmla="val 165075"/>
            </a:avLst>
          </a:prstGeom>
          <a:solidFill>
            <a:srgbClr val="DCE3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8454" name="Rectangle 22"/>
          <p:cNvSpPr>
            <a:spLocks noChangeArrowheads="1"/>
          </p:cNvSpPr>
          <p:nvPr/>
        </p:nvSpPr>
        <p:spPr bwMode="auto">
          <a:xfrm>
            <a:off x="4972050" y="1025525"/>
            <a:ext cx="254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solidFill>
                  <a:schemeClr val="tx1"/>
                </a:solidFill>
                <a:latin typeface="Arial" charset="0"/>
                <a:ea typeface="ＭＳ Ｐゴシック" charset="0"/>
              </a:rPr>
              <a:t>External Environment</a:t>
            </a:r>
          </a:p>
        </p:txBody>
      </p:sp>
      <p:sp>
        <p:nvSpPr>
          <p:cNvPr id="18455" name="Rectangle 23"/>
          <p:cNvSpPr>
            <a:spLocks noChangeArrowheads="1"/>
          </p:cNvSpPr>
          <p:nvPr/>
        </p:nvSpPr>
        <p:spPr bwMode="auto">
          <a:xfrm>
            <a:off x="1722438" y="1025525"/>
            <a:ext cx="247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800">
                <a:solidFill>
                  <a:schemeClr val="tx1"/>
                </a:solidFill>
                <a:latin typeface="Arial" charset="0"/>
                <a:ea typeface="ＭＳ Ｐゴシック" charset="0"/>
              </a:rPr>
              <a:t>Internal Environment</a:t>
            </a:r>
          </a:p>
        </p:txBody>
      </p:sp>
      <p:sp>
        <p:nvSpPr>
          <p:cNvPr id="18456" name="Line 24"/>
          <p:cNvSpPr>
            <a:spLocks noChangeShapeType="1"/>
          </p:cNvSpPr>
          <p:nvPr/>
        </p:nvSpPr>
        <p:spPr bwMode="auto">
          <a:xfrm>
            <a:off x="4149725" y="1208088"/>
            <a:ext cx="804863" cy="0"/>
          </a:xfrm>
          <a:prstGeom prst="line">
            <a:avLst/>
          </a:prstGeom>
          <a:noFill/>
          <a:ln w="12700">
            <a:solidFill>
              <a:srgbClr val="3399FF"/>
            </a:solidFill>
            <a:prstDash val="dash"/>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8457" name="Arc 25"/>
          <p:cNvSpPr>
            <a:spLocks/>
          </p:cNvSpPr>
          <p:nvPr/>
        </p:nvSpPr>
        <p:spPr bwMode="auto">
          <a:xfrm>
            <a:off x="5162550" y="1785938"/>
            <a:ext cx="1238250" cy="465137"/>
          </a:xfrm>
          <a:custGeom>
            <a:avLst/>
            <a:gdLst>
              <a:gd name="T0" fmla="*/ 0 w 21628"/>
              <a:gd name="T1" fmla="*/ 0 h 21600"/>
              <a:gd name="T2" fmla="*/ 1238250 w 21628"/>
              <a:gd name="T3" fmla="*/ 465137 h 21600"/>
              <a:gd name="T4" fmla="*/ 1603 w 21628"/>
              <a:gd name="T5" fmla="*/ 465137 h 21600"/>
              <a:gd name="T6" fmla="*/ 0 60000 65536"/>
              <a:gd name="T7" fmla="*/ 0 60000 65536"/>
              <a:gd name="T8" fmla="*/ 0 60000 65536"/>
            </a:gdLst>
            <a:ahLst/>
            <a:cxnLst>
              <a:cxn ang="T6">
                <a:pos x="T0" y="T1"/>
              </a:cxn>
              <a:cxn ang="T7">
                <a:pos x="T2" y="T3"/>
              </a:cxn>
              <a:cxn ang="T8">
                <a:pos x="T4" y="T5"/>
              </a:cxn>
            </a:cxnLst>
            <a:rect l="0" t="0" r="r" b="b"/>
            <a:pathLst>
              <a:path w="21628" h="21600" fill="none" extrusionOk="0">
                <a:moveTo>
                  <a:pt x="0" y="0"/>
                </a:moveTo>
                <a:cubicBezTo>
                  <a:pt x="9" y="0"/>
                  <a:pt x="18" y="-1"/>
                  <a:pt x="28" y="-1"/>
                </a:cubicBezTo>
                <a:cubicBezTo>
                  <a:pt x="11957" y="-1"/>
                  <a:pt x="21628" y="9670"/>
                  <a:pt x="21628" y="21600"/>
                </a:cubicBezTo>
              </a:path>
              <a:path w="21628" h="21600" stroke="0" extrusionOk="0">
                <a:moveTo>
                  <a:pt x="0" y="0"/>
                </a:moveTo>
                <a:cubicBezTo>
                  <a:pt x="9" y="0"/>
                  <a:pt x="18" y="-1"/>
                  <a:pt x="28" y="-1"/>
                </a:cubicBezTo>
                <a:cubicBezTo>
                  <a:pt x="11957" y="-1"/>
                  <a:pt x="21628" y="9670"/>
                  <a:pt x="21628" y="21600"/>
                </a:cubicBezTo>
                <a:lnTo>
                  <a:pt x="28" y="21600"/>
                </a:lnTo>
                <a:lnTo>
                  <a:pt x="0" y="0"/>
                </a:lnTo>
                <a:close/>
              </a:path>
            </a:pathLst>
          </a:custGeom>
          <a:noFill/>
          <a:ln w="12700" cap="rnd">
            <a:solidFill>
              <a:schemeClr val="tx1"/>
            </a:solidFill>
            <a:round/>
            <a:headEnd type="none" w="sm" len="sm"/>
            <a:tailEnd type="stealth" w="med" len="lg"/>
          </a:ln>
          <a:effectLst/>
        </p:spPr>
        <p:txBody>
          <a:bodyPr wrap="none" anchor="ctr"/>
          <a:lstStyle/>
          <a:p>
            <a:endParaRPr lang="en-US"/>
          </a:p>
        </p:txBody>
      </p:sp>
      <p:sp>
        <p:nvSpPr>
          <p:cNvPr id="18458" name="Arc 26"/>
          <p:cNvSpPr>
            <a:spLocks/>
          </p:cNvSpPr>
          <p:nvPr/>
        </p:nvSpPr>
        <p:spPr bwMode="auto">
          <a:xfrm rot="-60000">
            <a:off x="2787650" y="1774825"/>
            <a:ext cx="1236663" cy="465138"/>
          </a:xfrm>
          <a:custGeom>
            <a:avLst/>
            <a:gdLst>
              <a:gd name="T0" fmla="*/ 0 w 21600"/>
              <a:gd name="T1" fmla="*/ 465138 h 21600"/>
              <a:gd name="T2" fmla="*/ 1235060 w 21600"/>
              <a:gd name="T3" fmla="*/ 0 h 21600"/>
              <a:gd name="T4" fmla="*/ 1236663 w 21600"/>
              <a:gd name="T5" fmla="*/ 465138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21599"/>
                </a:moveTo>
                <a:cubicBezTo>
                  <a:pt x="-1" y="9681"/>
                  <a:pt x="9653" y="15"/>
                  <a:pt x="21572" y="0"/>
                </a:cubicBezTo>
              </a:path>
              <a:path w="21600" h="21600" stroke="0" extrusionOk="0">
                <a:moveTo>
                  <a:pt x="-1" y="21599"/>
                </a:moveTo>
                <a:cubicBezTo>
                  <a:pt x="-1" y="9681"/>
                  <a:pt x="9653" y="15"/>
                  <a:pt x="21572" y="0"/>
                </a:cubicBezTo>
                <a:lnTo>
                  <a:pt x="21600" y="21600"/>
                </a:lnTo>
                <a:lnTo>
                  <a:pt x="-1" y="21599"/>
                </a:lnTo>
                <a:close/>
              </a:path>
            </a:pathLst>
          </a:custGeom>
          <a:noFill/>
          <a:ln w="12700" cap="rnd">
            <a:solidFill>
              <a:schemeClr val="tx1"/>
            </a:solidFill>
            <a:round/>
            <a:headEnd type="stealth" w="med" len="lg"/>
            <a:tailEnd type="none" w="sm" len="sm"/>
          </a:ln>
          <a:effectLst/>
        </p:spPr>
        <p:txBody>
          <a:bodyPr wrap="none" anchor="ctr"/>
          <a:lstStyle/>
          <a:p>
            <a:endParaRPr lang="en-US"/>
          </a:p>
        </p:txBody>
      </p:sp>
      <p:sp>
        <p:nvSpPr>
          <p:cNvPr id="18459" name="Line 27"/>
          <p:cNvSpPr>
            <a:spLocks noChangeShapeType="1"/>
          </p:cNvSpPr>
          <p:nvPr/>
        </p:nvSpPr>
        <p:spPr bwMode="auto">
          <a:xfrm>
            <a:off x="1719263" y="2673350"/>
            <a:ext cx="0" cy="787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8460" name="Line 28"/>
          <p:cNvSpPr>
            <a:spLocks noChangeShapeType="1"/>
          </p:cNvSpPr>
          <p:nvPr/>
        </p:nvSpPr>
        <p:spPr bwMode="auto">
          <a:xfrm>
            <a:off x="1719263" y="3841750"/>
            <a:ext cx="0" cy="787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8461" name="Line 29"/>
          <p:cNvSpPr>
            <a:spLocks noChangeShapeType="1"/>
          </p:cNvSpPr>
          <p:nvPr/>
        </p:nvSpPr>
        <p:spPr bwMode="auto">
          <a:xfrm>
            <a:off x="7434263" y="2689225"/>
            <a:ext cx="0" cy="787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8462" name="Line 30"/>
          <p:cNvSpPr>
            <a:spLocks noChangeShapeType="1"/>
          </p:cNvSpPr>
          <p:nvPr/>
        </p:nvSpPr>
        <p:spPr bwMode="auto">
          <a:xfrm>
            <a:off x="7434263" y="3857625"/>
            <a:ext cx="0" cy="7874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effectLst>
                <a:outerShdw blurRad="38100" dist="38100" dir="2700000" algn="tl">
                  <a:srgbClr val="000000">
                    <a:alpha val="43137"/>
                  </a:srgbClr>
                </a:outerShdw>
              </a:effectLst>
              <a:latin typeface="Arial" charset="0"/>
              <a:ea typeface="ＭＳ Ｐゴシック" charset="0"/>
            </a:endParaRPr>
          </a:p>
        </p:txBody>
      </p:sp>
      <p:sp>
        <p:nvSpPr>
          <p:cNvPr id="18463" name="Arc 31"/>
          <p:cNvSpPr>
            <a:spLocks/>
          </p:cNvSpPr>
          <p:nvPr/>
        </p:nvSpPr>
        <p:spPr bwMode="auto">
          <a:xfrm>
            <a:off x="5156200" y="5010150"/>
            <a:ext cx="1160463" cy="447675"/>
          </a:xfrm>
          <a:custGeom>
            <a:avLst/>
            <a:gdLst>
              <a:gd name="T0" fmla="*/ 1160463 w 21600"/>
              <a:gd name="T1" fmla="*/ 0 h 21600"/>
              <a:gd name="T2" fmla="*/ 0 w 21600"/>
              <a:gd name="T3" fmla="*/ 447675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600" y="0"/>
                </a:moveTo>
                <a:cubicBezTo>
                  <a:pt x="21600" y="11929"/>
                  <a:pt x="11929" y="21599"/>
                  <a:pt x="0" y="21599"/>
                </a:cubicBezTo>
              </a:path>
              <a:path w="21600" h="21600" stroke="0" extrusionOk="0">
                <a:moveTo>
                  <a:pt x="21600" y="0"/>
                </a:moveTo>
                <a:cubicBezTo>
                  <a:pt x="21600" y="11929"/>
                  <a:pt x="11929" y="21599"/>
                  <a:pt x="0" y="21599"/>
                </a:cubicBezTo>
                <a:lnTo>
                  <a:pt x="0" y="0"/>
                </a:lnTo>
                <a:lnTo>
                  <a:pt x="21600" y="0"/>
                </a:lnTo>
                <a:close/>
              </a:path>
            </a:pathLst>
          </a:custGeom>
          <a:noFill/>
          <a:ln w="12700" cap="rnd">
            <a:solidFill>
              <a:schemeClr val="tx1"/>
            </a:solidFill>
            <a:round/>
            <a:headEnd type="none" w="sm" len="sm"/>
            <a:tailEnd type="stealth" w="med" len="lg"/>
          </a:ln>
          <a:effectLst/>
        </p:spPr>
        <p:txBody>
          <a:bodyPr wrap="none" anchor="ctr"/>
          <a:lstStyle/>
          <a:p>
            <a:endParaRPr lang="en-US"/>
          </a:p>
        </p:txBody>
      </p:sp>
      <p:sp>
        <p:nvSpPr>
          <p:cNvPr id="18464" name="Arc 32"/>
          <p:cNvSpPr>
            <a:spLocks/>
          </p:cNvSpPr>
          <p:nvPr/>
        </p:nvSpPr>
        <p:spPr bwMode="auto">
          <a:xfrm>
            <a:off x="2873375" y="5024438"/>
            <a:ext cx="1162050" cy="449262"/>
          </a:xfrm>
          <a:custGeom>
            <a:avLst/>
            <a:gdLst>
              <a:gd name="T0" fmla="*/ 1160436 w 21600"/>
              <a:gd name="T1" fmla="*/ 449262 h 21676"/>
              <a:gd name="T2" fmla="*/ 0 w 21600"/>
              <a:gd name="T3" fmla="*/ 0 h 21676"/>
              <a:gd name="T4" fmla="*/ 1162050 w 21600"/>
              <a:gd name="T5" fmla="*/ 1575 h 21676"/>
              <a:gd name="T6" fmla="*/ 0 60000 65536"/>
              <a:gd name="T7" fmla="*/ 0 60000 65536"/>
              <a:gd name="T8" fmla="*/ 0 60000 65536"/>
            </a:gdLst>
            <a:ahLst/>
            <a:cxnLst>
              <a:cxn ang="T6">
                <a:pos x="T0" y="T1"/>
              </a:cxn>
              <a:cxn ang="T7">
                <a:pos x="T2" y="T3"/>
              </a:cxn>
              <a:cxn ang="T8">
                <a:pos x="T4" y="T5"/>
              </a:cxn>
            </a:cxnLst>
            <a:rect l="0" t="0" r="r" b="b"/>
            <a:pathLst>
              <a:path w="21600" h="21676" fill="none" extrusionOk="0">
                <a:moveTo>
                  <a:pt x="21570" y="21675"/>
                </a:moveTo>
                <a:cubicBezTo>
                  <a:pt x="9652" y="21659"/>
                  <a:pt x="0" y="11993"/>
                  <a:pt x="0" y="76"/>
                </a:cubicBezTo>
                <a:cubicBezTo>
                  <a:pt x="0" y="50"/>
                  <a:pt x="0" y="25"/>
                  <a:pt x="0" y="0"/>
                </a:cubicBezTo>
              </a:path>
              <a:path w="21600" h="21676" stroke="0" extrusionOk="0">
                <a:moveTo>
                  <a:pt x="21570" y="21675"/>
                </a:moveTo>
                <a:cubicBezTo>
                  <a:pt x="9652" y="21659"/>
                  <a:pt x="0" y="11993"/>
                  <a:pt x="0" y="76"/>
                </a:cubicBezTo>
                <a:cubicBezTo>
                  <a:pt x="0" y="50"/>
                  <a:pt x="0" y="25"/>
                  <a:pt x="0" y="0"/>
                </a:cubicBezTo>
                <a:lnTo>
                  <a:pt x="21600" y="76"/>
                </a:lnTo>
                <a:lnTo>
                  <a:pt x="21570" y="21675"/>
                </a:lnTo>
                <a:close/>
              </a:path>
            </a:pathLst>
          </a:custGeom>
          <a:noFill/>
          <a:ln w="12700" cap="rnd">
            <a:solidFill>
              <a:schemeClr val="tx1"/>
            </a:solidFill>
            <a:round/>
            <a:headEnd type="stealth" w="med" len="lg"/>
            <a:tailEnd type="none" w="sm" len="sm"/>
          </a:ln>
          <a:effec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536575" y="238125"/>
            <a:ext cx="69056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l">
              <a:defRPr/>
            </a:pPr>
            <a:r>
              <a:rPr lang="en-US" sz="3600" b="0" dirty="0">
                <a:solidFill>
                  <a:schemeClr val="tx2"/>
                </a:solidFill>
                <a:latin typeface="Arial" charset="0"/>
                <a:ea typeface="ＭＳ Ｐゴシック" charset="0"/>
              </a:rPr>
              <a:t>F-35 Cockpit Display</a:t>
            </a:r>
            <a:endParaRPr lang="en-US" b="0" dirty="0">
              <a:solidFill>
                <a:schemeClr val="tx2"/>
              </a:solidFill>
              <a:latin typeface="Arial" charset="0"/>
              <a:ea typeface="ＭＳ Ｐゴシック" charset="0"/>
            </a:endParaRPr>
          </a:p>
        </p:txBody>
      </p:sp>
      <p:pic>
        <p:nvPicPr>
          <p:cNvPr id="12290" name="Picture 4" descr="25_02384"/>
          <p:cNvPicPr>
            <a:picLocks noChangeAspect="1" noChangeArrowheads="1"/>
          </p:cNvPicPr>
          <p:nvPr/>
        </p:nvPicPr>
        <p:blipFill>
          <a:blip r:embed="rId3">
            <a:lum bright="20000" contrast="20000"/>
          </a:blip>
          <a:srcRect/>
          <a:stretch>
            <a:fillRect/>
          </a:stretch>
        </p:blipFill>
        <p:spPr bwMode="auto">
          <a:xfrm>
            <a:off x="1524000" y="1143000"/>
            <a:ext cx="6096000" cy="4572000"/>
          </a:xfrm>
          <a:prstGeom prst="rect">
            <a:avLst/>
          </a:prstGeom>
          <a:noFill/>
          <a:ln w="9525">
            <a:noFill/>
            <a:miter lim="800000"/>
            <a:headEnd/>
            <a:tailEnd/>
          </a:ln>
        </p:spPr>
      </p:pic>
      <p:pic>
        <p:nvPicPr>
          <p:cNvPr id="12291" name="Picture 5" descr="sfd-cas"/>
          <p:cNvPicPr>
            <a:picLocks noChangeAspect="1" noChangeArrowheads="1"/>
          </p:cNvPicPr>
          <p:nvPr/>
        </p:nvPicPr>
        <p:blipFill>
          <a:blip r:embed="rId4">
            <a:lum bright="30000" contrast="30000"/>
          </a:blip>
          <a:srcRect/>
          <a:stretch>
            <a:fillRect/>
          </a:stretch>
        </p:blipFill>
        <p:spPr bwMode="auto">
          <a:xfrm rot="-363018">
            <a:off x="4367213" y="4237038"/>
            <a:ext cx="549275" cy="549275"/>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3121025" y="1179513"/>
            <a:ext cx="2887663"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579" name="Picture 3"/>
          <p:cNvPicPr>
            <a:picLocks noChangeArrowheads="1"/>
          </p:cNvPicPr>
          <p:nvPr/>
        </p:nvPicPr>
        <p:blipFill>
          <a:blip r:embed="rId4">
            <a:lum bright="18000"/>
            <a:extLst>
              <a:ext uri="{28A0092B-C50C-407E-A947-70E740481C1C}">
                <a14:useLocalDpi xmlns:a14="http://schemas.microsoft.com/office/drawing/2010/main" val="0"/>
              </a:ext>
            </a:extLst>
          </a:blip>
          <a:srcRect/>
          <a:stretch>
            <a:fillRect/>
          </a:stretch>
        </p:blipFill>
        <p:spPr bwMode="auto">
          <a:xfrm>
            <a:off x="6027738" y="1182688"/>
            <a:ext cx="2879725"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4580" name="Picture 4"/>
          <p:cNvPicPr>
            <a:picLocks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236538" y="1192213"/>
            <a:ext cx="2879725" cy="370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4581" name="Rectangle 5"/>
          <p:cNvSpPr>
            <a:spLocks noChangeArrowheads="1"/>
          </p:cNvSpPr>
          <p:nvPr/>
        </p:nvSpPr>
        <p:spPr bwMode="auto">
          <a:xfrm>
            <a:off x="530225" y="327025"/>
            <a:ext cx="7256463"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l">
              <a:defRPr/>
            </a:pPr>
            <a:r>
              <a:rPr lang="en-US" sz="3200" b="0">
                <a:solidFill>
                  <a:schemeClr val="tx2"/>
                </a:solidFill>
                <a:latin typeface="Arial" charset="0"/>
                <a:ea typeface="ＭＳ Ｐゴシック" charset="0"/>
              </a:rPr>
              <a:t> </a:t>
            </a:r>
            <a:r>
              <a:rPr lang="en-US" sz="3600" b="0">
                <a:solidFill>
                  <a:schemeClr val="tx2"/>
                </a:solidFill>
                <a:latin typeface="Arial" charset="0"/>
                <a:ea typeface="ＭＳ Ｐゴシック" charset="0"/>
              </a:rPr>
              <a:t>JSF Conceptual  Displays</a:t>
            </a:r>
          </a:p>
        </p:txBody>
      </p:sp>
      <p:sp>
        <p:nvSpPr>
          <p:cNvPr id="24582" name="Rectangle 6"/>
          <p:cNvSpPr>
            <a:spLocks noChangeArrowheads="1"/>
          </p:cNvSpPr>
          <p:nvPr/>
        </p:nvSpPr>
        <p:spPr bwMode="auto">
          <a:xfrm>
            <a:off x="598488" y="5772150"/>
            <a:ext cx="7947025" cy="466725"/>
          </a:xfrm>
          <a:prstGeom prst="rect">
            <a:avLst/>
          </a:prstGeom>
          <a:gradFill rotWithShape="1">
            <a:gsLst>
              <a:gs pos="0">
                <a:schemeClr val="accent1">
                  <a:gamma/>
                  <a:shade val="46275"/>
                  <a:invGamma/>
                </a:schemeClr>
              </a:gs>
              <a:gs pos="100000">
                <a:schemeClr val="accent1"/>
              </a:gs>
            </a:gsLst>
            <a:lin ang="5400000" scaled="1"/>
          </a:gradFill>
          <a:ln w="9525">
            <a:solidFill>
              <a:srgbClr val="FFFFF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defRPr/>
            </a:pPr>
            <a:r>
              <a:rPr lang="en-US" b="0">
                <a:solidFill>
                  <a:schemeClr val="tx2"/>
                </a:solidFill>
                <a:latin typeface="Arial" charset="0"/>
                <a:ea typeface="ＭＳ Ｐゴシック" charset="0"/>
              </a:rPr>
              <a:t>Information Dominance -vs- Information Overload</a:t>
            </a:r>
          </a:p>
        </p:txBody>
      </p:sp>
      <p:sp>
        <p:nvSpPr>
          <p:cNvPr id="24583" name="Rectangle 7"/>
          <p:cNvSpPr>
            <a:spLocks noChangeArrowheads="1"/>
          </p:cNvSpPr>
          <p:nvPr/>
        </p:nvSpPr>
        <p:spPr bwMode="auto">
          <a:xfrm>
            <a:off x="6797675" y="4987925"/>
            <a:ext cx="14874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600">
                <a:solidFill>
                  <a:schemeClr val="tx1"/>
                </a:solidFill>
                <a:latin typeface="Times New Roman" charset="0"/>
                <a:ea typeface="ＭＳ Ｐゴシック" charset="0"/>
              </a:rPr>
              <a:t>Air to Air TSD</a:t>
            </a:r>
          </a:p>
        </p:txBody>
      </p:sp>
      <p:sp>
        <p:nvSpPr>
          <p:cNvPr id="24584" name="Rectangle 8"/>
          <p:cNvSpPr>
            <a:spLocks noChangeArrowheads="1"/>
          </p:cNvSpPr>
          <p:nvPr/>
        </p:nvSpPr>
        <p:spPr bwMode="auto">
          <a:xfrm>
            <a:off x="563563" y="4987925"/>
            <a:ext cx="1882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600">
                <a:solidFill>
                  <a:schemeClr val="tx1"/>
                </a:solidFill>
                <a:latin typeface="Times New Roman" charset="0"/>
                <a:ea typeface="ＭＳ Ｐゴシック" charset="0"/>
              </a:rPr>
              <a:t>Air to Ground TSD</a:t>
            </a:r>
          </a:p>
        </p:txBody>
      </p:sp>
      <p:sp>
        <p:nvSpPr>
          <p:cNvPr id="24585" name="Rectangle 9"/>
          <p:cNvSpPr>
            <a:spLocks noChangeArrowheads="1"/>
          </p:cNvSpPr>
          <p:nvPr/>
        </p:nvSpPr>
        <p:spPr bwMode="auto">
          <a:xfrm>
            <a:off x="3552825" y="4987925"/>
            <a:ext cx="1819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algn="l">
              <a:defRPr/>
            </a:pPr>
            <a:r>
              <a:rPr lang="en-US" sz="1600">
                <a:solidFill>
                  <a:schemeClr val="tx1"/>
                </a:solidFill>
                <a:latin typeface="Times New Roman" charset="0"/>
                <a:ea typeface="ＭＳ Ｐゴシック" charset="0"/>
              </a:rPr>
              <a:t>Mission Tailorable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503238" y="238125"/>
            <a:ext cx="6938962"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l">
              <a:defRPr/>
            </a:pPr>
            <a:r>
              <a:rPr lang="en-US" sz="3600" b="0">
                <a:solidFill>
                  <a:schemeClr val="tx2"/>
                </a:solidFill>
                <a:latin typeface="Arial" charset="0"/>
                <a:ea typeface="ＭＳ Ｐゴシック" charset="0"/>
              </a:rPr>
              <a:t>F-35 Panoramic Cockpit Display</a:t>
            </a:r>
          </a:p>
        </p:txBody>
      </p:sp>
      <p:sp>
        <p:nvSpPr>
          <p:cNvPr id="116740" name="Text Box 4"/>
          <p:cNvSpPr txBox="1">
            <a:spLocks noChangeArrowheads="1"/>
          </p:cNvSpPr>
          <p:nvPr/>
        </p:nvSpPr>
        <p:spPr bwMode="auto">
          <a:xfrm>
            <a:off x="317500" y="1208088"/>
            <a:ext cx="2057400" cy="600075"/>
          </a:xfrm>
          <a:prstGeom prst="rect">
            <a:avLst/>
          </a:prstGeom>
          <a:solidFill>
            <a:schemeClr val="accent1"/>
          </a:solidFill>
          <a:ln w="19050">
            <a:solidFill>
              <a:srgbClr val="28282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600" b="0">
                <a:solidFill>
                  <a:schemeClr val="tx1"/>
                </a:solidFill>
                <a:latin typeface="Arial" charset="0"/>
                <a:ea typeface="ＭＳ Ｐゴシック" charset="0"/>
              </a:rPr>
              <a:t>Tactical Situation Display</a:t>
            </a:r>
          </a:p>
        </p:txBody>
      </p:sp>
      <p:sp>
        <p:nvSpPr>
          <p:cNvPr id="116741" name="Text Box 5"/>
          <p:cNvSpPr txBox="1">
            <a:spLocks noChangeArrowheads="1"/>
          </p:cNvSpPr>
          <p:nvPr/>
        </p:nvSpPr>
        <p:spPr bwMode="auto">
          <a:xfrm>
            <a:off x="2501900" y="5613400"/>
            <a:ext cx="1971675" cy="844550"/>
          </a:xfrm>
          <a:prstGeom prst="rect">
            <a:avLst/>
          </a:prstGeom>
          <a:solidFill>
            <a:schemeClr val="accent1"/>
          </a:solidFill>
          <a:ln w="19050">
            <a:solidFill>
              <a:srgbClr val="28282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600" b="0">
                <a:solidFill>
                  <a:schemeClr val="tx1"/>
                </a:solidFill>
                <a:latin typeface="Arial" charset="0"/>
                <a:ea typeface="ＭＳ Ｐゴシック" charset="0"/>
              </a:rPr>
              <a:t>Stores Management Display</a:t>
            </a:r>
          </a:p>
        </p:txBody>
      </p:sp>
      <p:sp>
        <p:nvSpPr>
          <p:cNvPr id="116742" name="Text Box 6"/>
          <p:cNvSpPr txBox="1">
            <a:spLocks noChangeArrowheads="1"/>
          </p:cNvSpPr>
          <p:nvPr/>
        </p:nvSpPr>
        <p:spPr bwMode="auto">
          <a:xfrm>
            <a:off x="4857750" y="1331913"/>
            <a:ext cx="1651000" cy="355600"/>
          </a:xfrm>
          <a:prstGeom prst="rect">
            <a:avLst/>
          </a:prstGeom>
          <a:solidFill>
            <a:schemeClr val="accent1"/>
          </a:solidFill>
          <a:ln w="19050">
            <a:solidFill>
              <a:srgbClr val="28282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600" b="0">
                <a:solidFill>
                  <a:schemeClr val="tx1"/>
                </a:solidFill>
                <a:latin typeface="Arial" charset="0"/>
                <a:ea typeface="ＭＳ Ｐゴシック" charset="0"/>
              </a:rPr>
              <a:t>Targeting FLIR</a:t>
            </a:r>
          </a:p>
        </p:txBody>
      </p:sp>
      <p:sp>
        <p:nvSpPr>
          <p:cNvPr id="116743" name="Text Box 7"/>
          <p:cNvSpPr txBox="1">
            <a:spLocks noChangeArrowheads="1"/>
          </p:cNvSpPr>
          <p:nvPr/>
        </p:nvSpPr>
        <p:spPr bwMode="auto">
          <a:xfrm>
            <a:off x="6824663" y="5703888"/>
            <a:ext cx="2016125" cy="600075"/>
          </a:xfrm>
          <a:prstGeom prst="rect">
            <a:avLst/>
          </a:prstGeom>
          <a:solidFill>
            <a:schemeClr val="accent1"/>
          </a:solidFill>
          <a:ln w="19050">
            <a:solidFill>
              <a:srgbClr val="28282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600" b="0">
                <a:solidFill>
                  <a:schemeClr val="tx1"/>
                </a:solidFill>
                <a:latin typeface="Arial" charset="0"/>
                <a:ea typeface="ＭＳ Ｐゴシック" charset="0"/>
              </a:rPr>
              <a:t>Synthetic Aperture Radar</a:t>
            </a:r>
          </a:p>
        </p:txBody>
      </p:sp>
      <p:pic>
        <p:nvPicPr>
          <p:cNvPr id="15366" name="Picture 23" descr="Picture4"/>
          <p:cNvPicPr>
            <a:picLocks noChangeAspect="1" noChangeArrowheads="1"/>
          </p:cNvPicPr>
          <p:nvPr/>
        </p:nvPicPr>
        <p:blipFill>
          <a:blip r:embed="rId3"/>
          <a:srcRect/>
          <a:stretch>
            <a:fillRect/>
          </a:stretch>
        </p:blipFill>
        <p:spPr bwMode="auto">
          <a:xfrm>
            <a:off x="274638" y="1978025"/>
            <a:ext cx="8594725" cy="3455988"/>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536575" y="238125"/>
            <a:ext cx="69056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ctr"/>
          <a:lstStyle/>
          <a:p>
            <a:pPr algn="l">
              <a:defRPr/>
            </a:pPr>
            <a:r>
              <a:rPr lang="en-US" sz="3600" b="0" dirty="0">
                <a:solidFill>
                  <a:schemeClr val="tx2"/>
                </a:solidFill>
                <a:latin typeface="Arial" charset="0"/>
                <a:ea typeface="ＭＳ Ｐゴシック" charset="0"/>
              </a:rPr>
              <a:t>F-35 Panoramic Cockpit Display</a:t>
            </a:r>
          </a:p>
        </p:txBody>
      </p:sp>
      <p:sp>
        <p:nvSpPr>
          <p:cNvPr id="115722" name="Text Box 10"/>
          <p:cNvSpPr txBox="1">
            <a:spLocks noChangeArrowheads="1"/>
          </p:cNvSpPr>
          <p:nvPr/>
        </p:nvSpPr>
        <p:spPr bwMode="auto">
          <a:xfrm>
            <a:off x="1074738" y="1228725"/>
            <a:ext cx="2736850" cy="600075"/>
          </a:xfrm>
          <a:prstGeom prst="rect">
            <a:avLst/>
          </a:prstGeom>
          <a:solidFill>
            <a:schemeClr val="accent1"/>
          </a:solidFill>
          <a:ln w="19050">
            <a:solidFill>
              <a:srgbClr val="28282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600" b="0">
                <a:solidFill>
                  <a:schemeClr val="tx1"/>
                </a:solidFill>
                <a:latin typeface="Arial" charset="0"/>
                <a:ea typeface="ＭＳ Ｐゴシック" charset="0"/>
              </a:rPr>
              <a:t>Tactical Situation Display (double wide)</a:t>
            </a:r>
          </a:p>
        </p:txBody>
      </p:sp>
      <p:sp>
        <p:nvSpPr>
          <p:cNvPr id="115724" name="Text Box 12"/>
          <p:cNvSpPr txBox="1">
            <a:spLocks noChangeArrowheads="1"/>
          </p:cNvSpPr>
          <p:nvPr/>
        </p:nvSpPr>
        <p:spPr bwMode="auto">
          <a:xfrm>
            <a:off x="4754563" y="1355725"/>
            <a:ext cx="1651000" cy="355600"/>
          </a:xfrm>
          <a:prstGeom prst="rect">
            <a:avLst/>
          </a:prstGeom>
          <a:solidFill>
            <a:schemeClr val="accent1"/>
          </a:solidFill>
          <a:ln w="19050">
            <a:solidFill>
              <a:srgbClr val="28282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600" b="0">
                <a:solidFill>
                  <a:schemeClr val="tx1"/>
                </a:solidFill>
                <a:latin typeface="Arial" charset="0"/>
                <a:ea typeface="ＭＳ Ｐゴシック" charset="0"/>
              </a:rPr>
              <a:t>Targeting FLIR</a:t>
            </a:r>
          </a:p>
        </p:txBody>
      </p:sp>
      <p:sp>
        <p:nvSpPr>
          <p:cNvPr id="115725" name="Text Box 13"/>
          <p:cNvSpPr txBox="1">
            <a:spLocks noChangeArrowheads="1"/>
          </p:cNvSpPr>
          <p:nvPr/>
        </p:nvSpPr>
        <p:spPr bwMode="auto">
          <a:xfrm>
            <a:off x="6745288" y="5489575"/>
            <a:ext cx="2016125" cy="844550"/>
          </a:xfrm>
          <a:prstGeom prst="rect">
            <a:avLst/>
          </a:prstGeom>
          <a:solidFill>
            <a:schemeClr val="accent1"/>
          </a:solidFill>
          <a:ln w="19050">
            <a:solidFill>
              <a:srgbClr val="282828"/>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defRPr/>
            </a:pPr>
            <a:r>
              <a:rPr lang="en-US" sz="1600" b="0">
                <a:solidFill>
                  <a:schemeClr val="tx1"/>
                </a:solidFill>
                <a:latin typeface="Arial" charset="0"/>
                <a:ea typeface="ＭＳ Ｐゴシック" charset="0"/>
              </a:rPr>
              <a:t>Synthetic Aperture Radar (ground movers)</a:t>
            </a:r>
          </a:p>
        </p:txBody>
      </p:sp>
      <p:pic>
        <p:nvPicPr>
          <p:cNvPr id="16389" name="Picture 18" descr="Picture5"/>
          <p:cNvPicPr>
            <a:picLocks noChangeAspect="1" noChangeArrowheads="1"/>
          </p:cNvPicPr>
          <p:nvPr/>
        </p:nvPicPr>
        <p:blipFill>
          <a:blip r:embed="rId3"/>
          <a:srcRect/>
          <a:stretch>
            <a:fillRect/>
          </a:stretch>
        </p:blipFill>
        <p:spPr bwMode="auto">
          <a:xfrm>
            <a:off x="355600" y="1974850"/>
            <a:ext cx="8431213" cy="3382963"/>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MRC Cockpit"/>
          <p:cNvPicPr>
            <a:picLocks noChangeAspect="1" noChangeArrowheads="1"/>
          </p:cNvPicPr>
          <p:nvPr/>
        </p:nvPicPr>
        <p:blipFill>
          <a:blip r:embed="rId3">
            <a:lum bright="24000" contrast="42000"/>
          </a:blip>
          <a:srcRect/>
          <a:stretch>
            <a:fillRect/>
          </a:stretch>
        </p:blipFill>
        <p:spPr bwMode="auto">
          <a:xfrm>
            <a:off x="1512888" y="1277938"/>
            <a:ext cx="6124575" cy="4956175"/>
          </a:xfrm>
          <a:prstGeom prst="rect">
            <a:avLst/>
          </a:prstGeom>
          <a:noFill/>
          <a:ln w="9525">
            <a:noFill/>
            <a:miter lim="800000"/>
            <a:headEnd/>
            <a:tailEnd/>
          </a:ln>
        </p:spPr>
      </p:pic>
      <p:sp>
        <p:nvSpPr>
          <p:cNvPr id="61443" name="Rectangle 3"/>
          <p:cNvSpPr>
            <a:spLocks noChangeArrowheads="1"/>
          </p:cNvSpPr>
          <p:nvPr/>
        </p:nvSpPr>
        <p:spPr bwMode="auto">
          <a:xfrm>
            <a:off x="531813" y="319088"/>
            <a:ext cx="71770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814388">
              <a:lnSpc>
                <a:spcPct val="90000"/>
              </a:lnSpc>
              <a:defRPr/>
            </a:pPr>
            <a:r>
              <a:rPr lang="en-US" sz="3600">
                <a:solidFill>
                  <a:schemeClr val="tx2"/>
                </a:solidFill>
                <a:latin typeface="Arial" charset="0"/>
                <a:ea typeface="ＭＳ Ｐゴシック" charset="0"/>
              </a:rPr>
              <a:t>Mission Reconfigurable Cockpit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t-presentation-1">
  <a:themeElements>
    <a:clrScheme name="">
      <a:dk1>
        <a:srgbClr val="000000"/>
      </a:dk1>
      <a:lt1>
        <a:srgbClr val="FFFF00"/>
      </a:lt1>
      <a:dk2>
        <a:srgbClr val="003399"/>
      </a:dk2>
      <a:lt2>
        <a:srgbClr val="FFFFFF"/>
      </a:lt2>
      <a:accent1>
        <a:srgbClr val="6699FF"/>
      </a:accent1>
      <a:accent2>
        <a:srgbClr val="00AE00"/>
      </a:accent2>
      <a:accent3>
        <a:srgbClr val="AAADCA"/>
      </a:accent3>
      <a:accent4>
        <a:srgbClr val="DADA00"/>
      </a:accent4>
      <a:accent5>
        <a:srgbClr val="B8CAFF"/>
      </a:accent5>
      <a:accent6>
        <a:srgbClr val="009D00"/>
      </a:accent6>
      <a:hlink>
        <a:srgbClr val="9933FF"/>
      </a:hlink>
      <a:folHlink>
        <a:srgbClr val="33CCFF"/>
      </a:folHlink>
    </a:clrScheme>
    <a:fontScheme name="t-presentation-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rgbClr val="FAFD00"/>
            </a:solidFill>
            <a:effectLst>
              <a:outerShdw blurRad="38100" dist="38100" dir="2700000" algn="tl">
                <a:srgbClr val="000000">
                  <a:alpha val="43137"/>
                </a:srgbClr>
              </a:outerShdw>
            </a:effectLst>
            <a:latin typeface="Arial" charset="0"/>
            <a:ea typeface="ＭＳ Ｐゴシック" charset="0"/>
          </a:defRPr>
        </a:defPPr>
      </a:lstStyle>
    </a:spDef>
    <a:lnDef>
      <a:spPr bwMode="auto">
        <a:xfrm>
          <a:off x="0" y="0"/>
          <a:ext cx="1" cy="1"/>
        </a:xfrm>
        <a:custGeom>
          <a:avLst/>
          <a:gdLst/>
          <a:ahLst/>
          <a:cxnLst/>
          <a:rect l="0" t="0" r="0" b="0"/>
          <a:pathLst/>
        </a:custGeom>
        <a:gradFill rotWithShape="0">
          <a:gsLst>
            <a:gs pos="0">
              <a:schemeClr val="accent1">
                <a:gamma/>
                <a:shade val="46275"/>
                <a:invGamma/>
              </a:schemeClr>
            </a:gs>
            <a:gs pos="100000">
              <a:schemeClr val="accent1"/>
            </a:gs>
          </a:gsLst>
          <a:lin ang="5400000" scaled="1"/>
        </a:gradFill>
        <a:ln w="12700" cap="flat" cmpd="sng" algn="ctr">
          <a:solidFill>
            <a:srgbClr val="6699FF"/>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rgbClr val="FAFD00"/>
            </a:solidFill>
            <a:effectLst>
              <a:outerShdw blurRad="38100" dist="38100" dir="2700000" algn="tl">
                <a:srgbClr val="000000">
                  <a:alpha val="43137"/>
                </a:srgbClr>
              </a:outerShdw>
            </a:effectLst>
            <a:latin typeface="Arial" charset="0"/>
            <a:ea typeface="ＭＳ Ｐゴシック" charset="0"/>
          </a:defRPr>
        </a:defPPr>
      </a:lstStyle>
    </a:lnDef>
  </a:objectDefaults>
  <a:extraClrSchemeLst>
    <a:extraClrScheme>
      <a:clrScheme name="t-presentation-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presentation-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presentation-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presentation-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presentation-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presentation-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presentation-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presentation-1 8">
        <a:dk1>
          <a:srgbClr val="000000"/>
        </a:dk1>
        <a:lt1>
          <a:srgbClr val="FFFFFF"/>
        </a:lt1>
        <a:dk2>
          <a:srgbClr val="00279F"/>
        </a:dk2>
        <a:lt2>
          <a:srgbClr val="FFFFFF"/>
        </a:lt2>
        <a:accent1>
          <a:srgbClr val="0000FF"/>
        </a:accent1>
        <a:accent2>
          <a:srgbClr val="00AE00"/>
        </a:accent2>
        <a:accent3>
          <a:srgbClr val="AAACCD"/>
        </a:accent3>
        <a:accent4>
          <a:srgbClr val="DADADA"/>
        </a:accent4>
        <a:accent5>
          <a:srgbClr val="AAA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
      <a:clrScheme name="t-presentation-1 9">
        <a:dk1>
          <a:srgbClr val="000000"/>
        </a:dk1>
        <a:lt1>
          <a:srgbClr val="FFFFFF"/>
        </a:lt1>
        <a:dk2>
          <a:srgbClr val="00279F"/>
        </a:dk2>
        <a:lt2>
          <a:srgbClr val="FFFFFF"/>
        </a:lt2>
        <a:accent1>
          <a:srgbClr val="6699FF"/>
        </a:accent1>
        <a:accent2>
          <a:srgbClr val="00AE00"/>
        </a:accent2>
        <a:accent3>
          <a:srgbClr val="AAACCD"/>
        </a:accent3>
        <a:accent4>
          <a:srgbClr val="DADADA"/>
        </a:accent4>
        <a:accent5>
          <a:srgbClr val="B8CAFF"/>
        </a:accent5>
        <a:accent6>
          <a:srgbClr val="009D00"/>
        </a:accent6>
        <a:hlink>
          <a:srgbClr val="9933FF"/>
        </a:hlink>
        <a:folHlink>
          <a:srgbClr val="33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t-presentation-1</Template>
  <TotalTime>3196</TotalTime>
  <Words>1828</Words>
  <Application>Microsoft Macintosh PowerPoint</Application>
  <PresentationFormat>On-screen Show (4:3)</PresentationFormat>
  <Paragraphs>139</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t-presentation-1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Cockpit Briefing</dc:title>
  <dc:creator>ML Skaff</dc:creator>
  <cp:lastModifiedBy>Robbin Laird</cp:lastModifiedBy>
  <cp:revision>264</cp:revision>
  <cp:lastPrinted>1998-09-22T13:36:59Z</cp:lastPrinted>
  <dcterms:created xsi:type="dcterms:W3CDTF">1995-06-17T23:31:02Z</dcterms:created>
  <dcterms:modified xsi:type="dcterms:W3CDTF">2012-04-17T09:50:58Z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LFWC\skaffml</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bool>true</vt:bool>
  </property>
  <property fmtid="{D5CDD505-2E9C-101B-9397-08002B2CF9AE}" pid="8" name="Allow Footer Overwrite">
    <vt:bool>true</vt:bool>
  </property>
  <property fmtid="{D5CDD505-2E9C-101B-9397-08002B2CF9AE}" pid="9" name="Multiple Selected">
    <vt:lpwstr>-1</vt:lpwstr>
  </property>
  <property fmtid="{D5CDD505-2E9C-101B-9397-08002B2CF9AE}" pid="10" name="SIPLongWording">
    <vt:lpwstr/>
  </property>
</Properties>
</file>